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0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notesSlides/notesSlide28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32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57"/>
  </p:notesMasterIdLst>
  <p:sldIdLst>
    <p:sldId id="256" r:id="rId2"/>
    <p:sldId id="258" r:id="rId3"/>
    <p:sldId id="259" r:id="rId4"/>
    <p:sldId id="260" r:id="rId5"/>
    <p:sldId id="261" r:id="rId6"/>
    <p:sldId id="262" r:id="rId7"/>
    <p:sldId id="319" r:id="rId8"/>
    <p:sldId id="264" r:id="rId9"/>
    <p:sldId id="265" r:id="rId10"/>
    <p:sldId id="318" r:id="rId11"/>
    <p:sldId id="266" r:id="rId12"/>
    <p:sldId id="32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9" r:id="rId23"/>
    <p:sldId id="277" r:id="rId24"/>
    <p:sldId id="278" r:id="rId25"/>
    <p:sldId id="279" r:id="rId26"/>
    <p:sldId id="297" r:id="rId27"/>
    <p:sldId id="298" r:id="rId28"/>
    <p:sldId id="280" r:id="rId29"/>
    <p:sldId id="281" r:id="rId30"/>
    <p:sldId id="282" r:id="rId31"/>
    <p:sldId id="283" r:id="rId32"/>
    <p:sldId id="301" r:id="rId33"/>
    <p:sldId id="302" r:id="rId34"/>
    <p:sldId id="308" r:id="rId35"/>
    <p:sldId id="309" r:id="rId36"/>
    <p:sldId id="284" r:id="rId37"/>
    <p:sldId id="287" r:id="rId38"/>
    <p:sldId id="288" r:id="rId39"/>
    <p:sldId id="289" r:id="rId40"/>
    <p:sldId id="290" r:id="rId41"/>
    <p:sldId id="291" r:id="rId42"/>
    <p:sldId id="293" r:id="rId43"/>
    <p:sldId id="294" r:id="rId44"/>
    <p:sldId id="325" r:id="rId45"/>
    <p:sldId id="317" r:id="rId46"/>
    <p:sldId id="322" r:id="rId47"/>
    <p:sldId id="296" r:id="rId48"/>
    <p:sldId id="312" r:id="rId49"/>
    <p:sldId id="313" r:id="rId50"/>
    <p:sldId id="314" r:id="rId51"/>
    <p:sldId id="320" r:id="rId52"/>
    <p:sldId id="321" r:id="rId53"/>
    <p:sldId id="315" r:id="rId54"/>
    <p:sldId id="300" r:id="rId55"/>
    <p:sldId id="323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bla Shahan" userId="96481a471b1618a8" providerId="LiveId" clId="{628DC48A-932B-4412-9ACA-918B940DFEE1}"/>
    <pc:docChg chg="custSel modSld">
      <pc:chgData name="Shibla Shahan" userId="96481a471b1618a8" providerId="LiveId" clId="{628DC48A-932B-4412-9ACA-918B940DFEE1}" dt="2024-03-31T14:10:41.641" v="26" actId="1076"/>
      <pc:docMkLst>
        <pc:docMk/>
      </pc:docMkLst>
      <pc:sldChg chg="modSp mod">
        <pc:chgData name="Shibla Shahan" userId="96481a471b1618a8" providerId="LiveId" clId="{628DC48A-932B-4412-9ACA-918B940DFEE1}" dt="2024-03-31T14:10:41.641" v="26" actId="1076"/>
        <pc:sldMkLst>
          <pc:docMk/>
          <pc:sldMk cId="3833673474" sldId="256"/>
        </pc:sldMkLst>
        <pc:spChg chg="mod">
          <ac:chgData name="Shibla Shahan" userId="96481a471b1618a8" providerId="LiveId" clId="{628DC48A-932B-4412-9ACA-918B940DFEE1}" dt="2024-03-31T14:10:41.641" v="26" actId="1076"/>
          <ac:spMkLst>
            <pc:docMk/>
            <pc:sldMk cId="3833673474" sldId="256"/>
            <ac:spMk id="3" creationId="{879208BE-4EDB-D9AD-D48E-377EF20FC31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85CA3-4099-4277-A756-2EFE7A01349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13CEB-670D-4C07-B4BF-D491923ABD56}">
      <dgm:prSet phldrT="[Text]" custT="1"/>
      <dgm:spPr/>
      <dgm:t>
        <a:bodyPr/>
        <a:lstStyle/>
        <a:p>
          <a:r>
            <a:rPr lang="en-US" sz="1800" dirty="0"/>
            <a:t>HIGH RATE OF CIED INFECTION </a:t>
          </a:r>
        </a:p>
        <a:p>
          <a:r>
            <a:rPr lang="en-US" sz="1800" dirty="0"/>
            <a:t>HIGH MORTALITY</a:t>
          </a:r>
        </a:p>
      </dgm:t>
    </dgm:pt>
    <dgm:pt modelId="{F7DC9A72-C5B3-445C-A725-AEC464C1F0F7}" type="parTrans" cxnId="{4B544255-E871-4B2A-9508-4F6FB9845A8E}">
      <dgm:prSet/>
      <dgm:spPr/>
      <dgm:t>
        <a:bodyPr/>
        <a:lstStyle/>
        <a:p>
          <a:endParaRPr lang="en-US"/>
        </a:p>
      </dgm:t>
    </dgm:pt>
    <dgm:pt modelId="{8E9078A0-DB17-4D87-906D-DB2536339409}" type="sibTrans" cxnId="{4B544255-E871-4B2A-9508-4F6FB9845A8E}">
      <dgm:prSet/>
      <dgm:spPr/>
      <dgm:t>
        <a:bodyPr/>
        <a:lstStyle/>
        <a:p>
          <a:endParaRPr lang="en-US"/>
        </a:p>
      </dgm:t>
    </dgm:pt>
    <dgm:pt modelId="{6E4FF3EF-4AF9-44AC-AD50-010F0BC318BD}">
      <dgm:prSet phldrT="[Text]" custT="1"/>
      <dgm:spPr/>
      <dgm:t>
        <a:bodyPr/>
        <a:lstStyle/>
        <a:p>
          <a:r>
            <a:rPr lang="en-US" sz="1800" dirty="0"/>
            <a:t>CONCURRENT VALVULAR INFECTION</a:t>
          </a:r>
        </a:p>
      </dgm:t>
    </dgm:pt>
    <dgm:pt modelId="{B07ACBE9-8C85-48B1-8EBE-D56EF4C183C4}" type="parTrans" cxnId="{AAEC7D31-AC6D-4925-996A-69A3C6DC9BCF}">
      <dgm:prSet/>
      <dgm:spPr/>
      <dgm:t>
        <a:bodyPr/>
        <a:lstStyle/>
        <a:p>
          <a:endParaRPr lang="en-US"/>
        </a:p>
      </dgm:t>
    </dgm:pt>
    <dgm:pt modelId="{4AC01C0E-8242-44E9-9525-EC228F291F16}" type="sibTrans" cxnId="{AAEC7D31-AC6D-4925-996A-69A3C6DC9BCF}">
      <dgm:prSet/>
      <dgm:spPr/>
      <dgm:t>
        <a:bodyPr/>
        <a:lstStyle/>
        <a:p>
          <a:endParaRPr lang="en-US"/>
        </a:p>
      </dgm:t>
    </dgm:pt>
    <dgm:pt modelId="{75D5769C-4F1E-4542-81A2-64DD1C3A98C2}">
      <dgm:prSet phldrT="[Text]" custT="1"/>
      <dgm:spPr/>
      <dgm:t>
        <a:bodyPr/>
        <a:lstStyle/>
        <a:p>
          <a:r>
            <a:rPr lang="en-US" sz="1800" dirty="0"/>
            <a:t>RISK OF RELAPSE WAS GREATER WITH STAPH AUREUS BACTEREMIA</a:t>
          </a:r>
        </a:p>
      </dgm:t>
    </dgm:pt>
    <dgm:pt modelId="{092A18B9-CF0D-45CF-8ABA-BA4A134C6543}" type="parTrans" cxnId="{A7D4C033-6086-496E-8B31-DC94AA057D7E}">
      <dgm:prSet/>
      <dgm:spPr/>
      <dgm:t>
        <a:bodyPr/>
        <a:lstStyle/>
        <a:p>
          <a:endParaRPr lang="en-US"/>
        </a:p>
      </dgm:t>
    </dgm:pt>
    <dgm:pt modelId="{1D07168E-9A5B-4BED-9713-D04EAEDFB930}" type="sibTrans" cxnId="{A7D4C033-6086-496E-8B31-DC94AA057D7E}">
      <dgm:prSet/>
      <dgm:spPr/>
      <dgm:t>
        <a:bodyPr/>
        <a:lstStyle/>
        <a:p>
          <a:endParaRPr lang="en-US"/>
        </a:p>
      </dgm:t>
    </dgm:pt>
    <dgm:pt modelId="{34420329-C644-42DE-9C5F-8394517ADAF8}">
      <dgm:prSet phldrT="[Text]" custT="1"/>
      <dgm:spPr/>
      <dgm:t>
        <a:bodyPr/>
        <a:lstStyle/>
        <a:p>
          <a:r>
            <a:rPr lang="en-US" sz="1800" dirty="0"/>
            <a:t>SECONDARY BACTEREMIC SEEDING OF STAPH AUREUS INFECTION . </a:t>
          </a:r>
        </a:p>
      </dgm:t>
    </dgm:pt>
    <dgm:pt modelId="{C191FAA5-1AA9-40EE-8B29-B53D73B3ECEB}" type="parTrans" cxnId="{4A5F4006-B6BA-4328-96FF-125AE2748D7A}">
      <dgm:prSet/>
      <dgm:spPr/>
      <dgm:t>
        <a:bodyPr/>
        <a:lstStyle/>
        <a:p>
          <a:endParaRPr lang="en-US"/>
        </a:p>
      </dgm:t>
    </dgm:pt>
    <dgm:pt modelId="{74B38A31-F8EA-432F-9149-5AD70071710A}" type="sibTrans" cxnId="{4A5F4006-B6BA-4328-96FF-125AE2748D7A}">
      <dgm:prSet/>
      <dgm:spPr/>
      <dgm:t>
        <a:bodyPr/>
        <a:lstStyle/>
        <a:p>
          <a:endParaRPr lang="en-US"/>
        </a:p>
      </dgm:t>
    </dgm:pt>
    <dgm:pt modelId="{6AABCBBC-2548-4A49-BEED-7C65D8B3019E}" type="pres">
      <dgm:prSet presAssocID="{6E485CA3-4099-4277-A756-2EFE7A01349D}" presName="diagram" presStyleCnt="0">
        <dgm:presLayoutVars>
          <dgm:dir/>
          <dgm:resizeHandles val="exact"/>
        </dgm:presLayoutVars>
      </dgm:prSet>
      <dgm:spPr/>
    </dgm:pt>
    <dgm:pt modelId="{4A6CFC85-4453-4A1F-BD6C-2CEFA5FA2D97}" type="pres">
      <dgm:prSet presAssocID="{85B13CEB-670D-4C07-B4BF-D491923ABD56}" presName="node" presStyleLbl="node1" presStyleIdx="0" presStyleCnt="4">
        <dgm:presLayoutVars>
          <dgm:bulletEnabled val="1"/>
        </dgm:presLayoutVars>
      </dgm:prSet>
      <dgm:spPr/>
    </dgm:pt>
    <dgm:pt modelId="{4EA60EDC-8D8F-497D-BFD7-021E9FFCCA6F}" type="pres">
      <dgm:prSet presAssocID="{8E9078A0-DB17-4D87-906D-DB2536339409}" presName="sibTrans" presStyleCnt="0"/>
      <dgm:spPr/>
    </dgm:pt>
    <dgm:pt modelId="{BE8C0B08-699F-488E-A7F1-3150BD613674}" type="pres">
      <dgm:prSet presAssocID="{6E4FF3EF-4AF9-44AC-AD50-010F0BC318BD}" presName="node" presStyleLbl="node1" presStyleIdx="1" presStyleCnt="4">
        <dgm:presLayoutVars>
          <dgm:bulletEnabled val="1"/>
        </dgm:presLayoutVars>
      </dgm:prSet>
      <dgm:spPr/>
    </dgm:pt>
    <dgm:pt modelId="{BC73DD55-024B-4683-8A8A-1C7F66C0596A}" type="pres">
      <dgm:prSet presAssocID="{4AC01C0E-8242-44E9-9525-EC228F291F16}" presName="sibTrans" presStyleCnt="0"/>
      <dgm:spPr/>
    </dgm:pt>
    <dgm:pt modelId="{E271F895-E504-44F1-9C51-40DA35C7C0D6}" type="pres">
      <dgm:prSet presAssocID="{75D5769C-4F1E-4542-81A2-64DD1C3A98C2}" presName="node" presStyleLbl="node1" presStyleIdx="2" presStyleCnt="4">
        <dgm:presLayoutVars>
          <dgm:bulletEnabled val="1"/>
        </dgm:presLayoutVars>
      </dgm:prSet>
      <dgm:spPr/>
    </dgm:pt>
    <dgm:pt modelId="{10346631-E50D-4651-920D-9DE6F6611E27}" type="pres">
      <dgm:prSet presAssocID="{1D07168E-9A5B-4BED-9713-D04EAEDFB930}" presName="sibTrans" presStyleCnt="0"/>
      <dgm:spPr/>
    </dgm:pt>
    <dgm:pt modelId="{B59185BC-4F5A-4775-A9F7-198B7AE5980E}" type="pres">
      <dgm:prSet presAssocID="{34420329-C644-42DE-9C5F-8394517ADAF8}" presName="node" presStyleLbl="node1" presStyleIdx="3" presStyleCnt="4">
        <dgm:presLayoutVars>
          <dgm:bulletEnabled val="1"/>
        </dgm:presLayoutVars>
      </dgm:prSet>
      <dgm:spPr/>
    </dgm:pt>
  </dgm:ptLst>
  <dgm:cxnLst>
    <dgm:cxn modelId="{4A5F4006-B6BA-4328-96FF-125AE2748D7A}" srcId="{6E485CA3-4099-4277-A756-2EFE7A01349D}" destId="{34420329-C644-42DE-9C5F-8394517ADAF8}" srcOrd="3" destOrd="0" parTransId="{C191FAA5-1AA9-40EE-8B29-B53D73B3ECEB}" sibTransId="{74B38A31-F8EA-432F-9149-5AD70071710A}"/>
    <dgm:cxn modelId="{70BCE42E-D6D6-4E56-9C92-5EE640AADEB4}" type="presOf" srcId="{85B13CEB-670D-4C07-B4BF-D491923ABD56}" destId="{4A6CFC85-4453-4A1F-BD6C-2CEFA5FA2D97}" srcOrd="0" destOrd="0" presId="urn:microsoft.com/office/officeart/2005/8/layout/default"/>
    <dgm:cxn modelId="{AAEC7D31-AC6D-4925-996A-69A3C6DC9BCF}" srcId="{6E485CA3-4099-4277-A756-2EFE7A01349D}" destId="{6E4FF3EF-4AF9-44AC-AD50-010F0BC318BD}" srcOrd="1" destOrd="0" parTransId="{B07ACBE9-8C85-48B1-8EBE-D56EF4C183C4}" sibTransId="{4AC01C0E-8242-44E9-9525-EC228F291F16}"/>
    <dgm:cxn modelId="{A7D4C033-6086-496E-8B31-DC94AA057D7E}" srcId="{6E485CA3-4099-4277-A756-2EFE7A01349D}" destId="{75D5769C-4F1E-4542-81A2-64DD1C3A98C2}" srcOrd="2" destOrd="0" parTransId="{092A18B9-CF0D-45CF-8ABA-BA4A134C6543}" sibTransId="{1D07168E-9A5B-4BED-9713-D04EAEDFB930}"/>
    <dgm:cxn modelId="{95C89444-BC19-4260-ABB0-94A893DC36A2}" type="presOf" srcId="{75D5769C-4F1E-4542-81A2-64DD1C3A98C2}" destId="{E271F895-E504-44F1-9C51-40DA35C7C0D6}" srcOrd="0" destOrd="0" presId="urn:microsoft.com/office/officeart/2005/8/layout/default"/>
    <dgm:cxn modelId="{4B544255-E871-4B2A-9508-4F6FB9845A8E}" srcId="{6E485CA3-4099-4277-A756-2EFE7A01349D}" destId="{85B13CEB-670D-4C07-B4BF-D491923ABD56}" srcOrd="0" destOrd="0" parTransId="{F7DC9A72-C5B3-445C-A725-AEC464C1F0F7}" sibTransId="{8E9078A0-DB17-4D87-906D-DB2536339409}"/>
    <dgm:cxn modelId="{331A22B2-24E8-4A82-8953-DA05A8828AD4}" type="presOf" srcId="{34420329-C644-42DE-9C5F-8394517ADAF8}" destId="{B59185BC-4F5A-4775-A9F7-198B7AE5980E}" srcOrd="0" destOrd="0" presId="urn:microsoft.com/office/officeart/2005/8/layout/default"/>
    <dgm:cxn modelId="{1AEEF1CA-B809-4538-B030-B9CFABC051EE}" type="presOf" srcId="{6E485CA3-4099-4277-A756-2EFE7A01349D}" destId="{6AABCBBC-2548-4A49-BEED-7C65D8B3019E}" srcOrd="0" destOrd="0" presId="urn:microsoft.com/office/officeart/2005/8/layout/default"/>
    <dgm:cxn modelId="{2A68F2FB-B9F7-4FEC-B5ED-66772941FC75}" type="presOf" srcId="{6E4FF3EF-4AF9-44AC-AD50-010F0BC318BD}" destId="{BE8C0B08-699F-488E-A7F1-3150BD613674}" srcOrd="0" destOrd="0" presId="urn:microsoft.com/office/officeart/2005/8/layout/default"/>
    <dgm:cxn modelId="{DB55399F-890F-407F-860C-BA8F1A21323A}" type="presParOf" srcId="{6AABCBBC-2548-4A49-BEED-7C65D8B3019E}" destId="{4A6CFC85-4453-4A1F-BD6C-2CEFA5FA2D97}" srcOrd="0" destOrd="0" presId="urn:microsoft.com/office/officeart/2005/8/layout/default"/>
    <dgm:cxn modelId="{F53D897C-C0F7-4D37-A9A0-C2F85C1FFBE2}" type="presParOf" srcId="{6AABCBBC-2548-4A49-BEED-7C65D8B3019E}" destId="{4EA60EDC-8D8F-497D-BFD7-021E9FFCCA6F}" srcOrd="1" destOrd="0" presId="urn:microsoft.com/office/officeart/2005/8/layout/default"/>
    <dgm:cxn modelId="{BFE8E051-B641-4FFE-A656-1C13965DDEED}" type="presParOf" srcId="{6AABCBBC-2548-4A49-BEED-7C65D8B3019E}" destId="{BE8C0B08-699F-488E-A7F1-3150BD613674}" srcOrd="2" destOrd="0" presId="urn:microsoft.com/office/officeart/2005/8/layout/default"/>
    <dgm:cxn modelId="{00213491-A4FD-43E6-82CD-A936CCB51499}" type="presParOf" srcId="{6AABCBBC-2548-4A49-BEED-7C65D8B3019E}" destId="{BC73DD55-024B-4683-8A8A-1C7F66C0596A}" srcOrd="3" destOrd="0" presId="urn:microsoft.com/office/officeart/2005/8/layout/default"/>
    <dgm:cxn modelId="{74B935B9-9981-496C-9D45-8453CC3984BB}" type="presParOf" srcId="{6AABCBBC-2548-4A49-BEED-7C65D8B3019E}" destId="{E271F895-E504-44F1-9C51-40DA35C7C0D6}" srcOrd="4" destOrd="0" presId="urn:microsoft.com/office/officeart/2005/8/layout/default"/>
    <dgm:cxn modelId="{74C2B0B5-2E9C-4C8C-BD0E-E8CBD822E9BA}" type="presParOf" srcId="{6AABCBBC-2548-4A49-BEED-7C65D8B3019E}" destId="{10346631-E50D-4651-920D-9DE6F6611E27}" srcOrd="5" destOrd="0" presId="urn:microsoft.com/office/officeart/2005/8/layout/default"/>
    <dgm:cxn modelId="{91F7C3DF-F88A-4EF6-AFD6-06D2D7529B8D}" type="presParOf" srcId="{6AABCBBC-2548-4A49-BEED-7C65D8B3019E}" destId="{B59185BC-4F5A-4775-A9F7-198B7AE5980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09506C-C99C-42EF-8506-FD31BE435840}" type="doc">
      <dgm:prSet loTypeId="urn:microsoft.com/office/officeart/2005/8/layout/process5" loCatId="process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4BF0CA5A-236F-49DB-807D-5D263600ECFF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INTRACARDIAC PORTION OF LEAD  </a:t>
          </a:r>
          <a:r>
            <a:rPr lang="en-US" sz="2000" dirty="0">
              <a:solidFill>
                <a:schemeClr val="tx1"/>
              </a:solidFill>
              <a:sym typeface="Wingdings" panose="05000000000000000000" pitchFamily="2" charset="2"/>
            </a:rPr>
            <a:t> RA , TV &amp;  RV CONTACT POINT</a:t>
          </a:r>
          <a:endParaRPr lang="en-US" sz="2000" dirty="0">
            <a:solidFill>
              <a:schemeClr val="tx1"/>
            </a:solidFill>
          </a:endParaRPr>
        </a:p>
      </dgm:t>
    </dgm:pt>
    <dgm:pt modelId="{9AA4ECE5-80E5-4ACC-85A7-041879AC51B1}" type="parTrans" cxnId="{D56CD60E-F762-4171-97A7-331DB1312F86}">
      <dgm:prSet/>
      <dgm:spPr/>
      <dgm:t>
        <a:bodyPr/>
        <a:lstStyle/>
        <a:p>
          <a:endParaRPr lang="en-US"/>
        </a:p>
      </dgm:t>
    </dgm:pt>
    <dgm:pt modelId="{7B154A92-8F7D-4F6C-833F-0DAAA5AEEC9D}" type="sibTrans" cxnId="{D56CD60E-F762-4171-97A7-331DB1312F86}">
      <dgm:prSet/>
      <dgm:spPr/>
      <dgm:t>
        <a:bodyPr/>
        <a:lstStyle/>
        <a:p>
          <a:endParaRPr lang="en-US"/>
        </a:p>
      </dgm:t>
    </dgm:pt>
    <dgm:pt modelId="{9E3EFD47-48EE-4B25-9EA8-2DC8443FBBE7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INFECTIONS MAY TRACK INTRAVASCULARLY ALONG THE DEVICE LEAD FROM SC POCKET  OR BACTEREMIC SEEDING </a:t>
          </a:r>
        </a:p>
      </dgm:t>
    </dgm:pt>
    <dgm:pt modelId="{11E564C7-0E0D-477C-8882-29BE0B47B209}" type="parTrans" cxnId="{B3F1F468-43F9-46E3-A5B6-85B5BE84747B}">
      <dgm:prSet/>
      <dgm:spPr/>
      <dgm:t>
        <a:bodyPr/>
        <a:lstStyle/>
        <a:p>
          <a:endParaRPr lang="en-US"/>
        </a:p>
      </dgm:t>
    </dgm:pt>
    <dgm:pt modelId="{1BDCEA53-5824-451E-A8FE-573178FF614C}" type="sibTrans" cxnId="{B3F1F468-43F9-46E3-A5B6-85B5BE84747B}">
      <dgm:prSet/>
      <dgm:spPr/>
      <dgm:t>
        <a:bodyPr/>
        <a:lstStyle/>
        <a:p>
          <a:endParaRPr lang="en-US"/>
        </a:p>
      </dgm:t>
    </dgm:pt>
    <dgm:pt modelId="{E797E52C-65AA-4AEA-8967-9C6D7C68F54B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000" dirty="0">
              <a:solidFill>
                <a:schemeClr val="tx1"/>
              </a:solidFill>
            </a:rPr>
            <a:t>HOST RESPONSE TO PLACEMENT OF LEAD  CAN PROVIDE PROTECTION  FROM LATE BACTERIAL SEEDING</a:t>
          </a:r>
        </a:p>
      </dgm:t>
    </dgm:pt>
    <dgm:pt modelId="{AAE27757-1190-41F0-B8DD-2D6FBB915724}" type="parTrans" cxnId="{265430C7-D00A-4E8C-A3C8-37D96D4A11EB}">
      <dgm:prSet/>
      <dgm:spPr/>
      <dgm:t>
        <a:bodyPr/>
        <a:lstStyle/>
        <a:p>
          <a:endParaRPr lang="en-US"/>
        </a:p>
      </dgm:t>
    </dgm:pt>
    <dgm:pt modelId="{33E79806-8D26-4675-B9AE-E441D6DC031E}" type="sibTrans" cxnId="{265430C7-D00A-4E8C-A3C8-37D96D4A11EB}">
      <dgm:prSet/>
      <dgm:spPr/>
      <dgm:t>
        <a:bodyPr/>
        <a:lstStyle/>
        <a:p>
          <a:endParaRPr lang="en-US"/>
        </a:p>
      </dgm:t>
    </dgm:pt>
    <dgm:pt modelId="{13569B97-6FAB-40A4-9EBC-F542193E7C92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~ 1 WEEK AFTER PLACEMENT </a:t>
          </a:r>
          <a:r>
            <a:rPr lang="en-US" sz="2000" dirty="0">
              <a:solidFill>
                <a:schemeClr val="tx1"/>
              </a:solidFill>
              <a:sym typeface="Wingdings" panose="05000000000000000000" pitchFamily="2" charset="2"/>
            </a:rPr>
            <a:t> PORTION OF LEAD IN CONTACT WITH VEIN INTIMA   INCORPORATED</a:t>
          </a:r>
          <a:endParaRPr lang="en-US" sz="2000" dirty="0">
            <a:solidFill>
              <a:schemeClr val="tx1"/>
            </a:solidFill>
          </a:endParaRPr>
        </a:p>
      </dgm:t>
    </dgm:pt>
    <dgm:pt modelId="{587CAD18-4983-44CC-BA5B-E82CE5E07EA5}" type="parTrans" cxnId="{0FF7A2E1-DBEA-4B50-B061-50F18B0CF99E}">
      <dgm:prSet/>
      <dgm:spPr/>
      <dgm:t>
        <a:bodyPr/>
        <a:lstStyle/>
        <a:p>
          <a:endParaRPr lang="en-US"/>
        </a:p>
      </dgm:t>
    </dgm:pt>
    <dgm:pt modelId="{CF04AB13-CC22-4E5A-9516-8A8209F01B79}" type="sibTrans" cxnId="{0FF7A2E1-DBEA-4B50-B061-50F18B0CF99E}">
      <dgm:prSet/>
      <dgm:spPr/>
      <dgm:t>
        <a:bodyPr/>
        <a:lstStyle/>
        <a:p>
          <a:endParaRPr lang="en-US"/>
        </a:p>
      </dgm:t>
    </dgm:pt>
    <dgm:pt modelId="{651D3BAF-ADEE-4FD7-B06C-30A3144EBEAA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ENDOTHELIAL COVERING  MAY PROTECT THE LEADS AGAINST THE ADHERENCE  OF BACTERIA </a:t>
          </a:r>
          <a:r>
            <a:rPr lang="en-US" sz="1600" dirty="0">
              <a:solidFill>
                <a:schemeClr val="tx1"/>
              </a:solidFill>
              <a:sym typeface="Wingdings" panose="05000000000000000000" pitchFamily="2" charset="2"/>
            </a:rPr>
            <a:t> SUBSEQUENT INFECTION  BACTEREMIA</a:t>
          </a:r>
          <a:endParaRPr lang="en-US" sz="1600" dirty="0">
            <a:solidFill>
              <a:schemeClr val="tx1"/>
            </a:solidFill>
          </a:endParaRPr>
        </a:p>
      </dgm:t>
    </dgm:pt>
    <dgm:pt modelId="{CBB8DC18-F7C2-4CF3-9E48-C3E3BC07DB2D}" type="parTrans" cxnId="{4ADBCA2B-ABF4-4702-A11E-FD771A9DEA5C}">
      <dgm:prSet/>
      <dgm:spPr/>
      <dgm:t>
        <a:bodyPr/>
        <a:lstStyle/>
        <a:p>
          <a:endParaRPr lang="en-US"/>
        </a:p>
      </dgm:t>
    </dgm:pt>
    <dgm:pt modelId="{2231EC10-742C-4119-AFD9-15A645A23453}" type="sibTrans" cxnId="{4ADBCA2B-ABF4-4702-A11E-FD771A9DEA5C}">
      <dgm:prSet/>
      <dgm:spPr/>
      <dgm:t>
        <a:bodyPr/>
        <a:lstStyle/>
        <a:p>
          <a:endParaRPr lang="en-US"/>
        </a:p>
      </dgm:t>
    </dgm:pt>
    <dgm:pt modelId="{F528D0BF-14FC-45E6-A322-B2358EA0A217}" type="pres">
      <dgm:prSet presAssocID="{3009506C-C99C-42EF-8506-FD31BE435840}" presName="diagram" presStyleCnt="0">
        <dgm:presLayoutVars>
          <dgm:dir/>
          <dgm:resizeHandles val="exact"/>
        </dgm:presLayoutVars>
      </dgm:prSet>
      <dgm:spPr/>
    </dgm:pt>
    <dgm:pt modelId="{2C63A872-1CBD-4173-A4E4-3A8634F0C7B3}" type="pres">
      <dgm:prSet presAssocID="{4BF0CA5A-236F-49DB-807D-5D263600ECFF}" presName="node" presStyleLbl="node1" presStyleIdx="0" presStyleCnt="5" custScaleX="124956" custScaleY="108887" custLinFactX="-13514" custLinFactNeighborX="-100000" custLinFactNeighborY="2410">
        <dgm:presLayoutVars>
          <dgm:bulletEnabled val="1"/>
        </dgm:presLayoutVars>
      </dgm:prSet>
      <dgm:spPr/>
    </dgm:pt>
    <dgm:pt modelId="{40BF0754-FC93-4393-84C9-6B08E53A8AAB}" type="pres">
      <dgm:prSet presAssocID="{7B154A92-8F7D-4F6C-833F-0DAAA5AEEC9D}" presName="sibTrans" presStyleLbl="sibTrans2D1" presStyleIdx="0" presStyleCnt="4" custScaleX="95768"/>
      <dgm:spPr/>
    </dgm:pt>
    <dgm:pt modelId="{6278BFA8-8EAC-4C3A-BCCC-44208ED80164}" type="pres">
      <dgm:prSet presAssocID="{7B154A92-8F7D-4F6C-833F-0DAAA5AEEC9D}" presName="connectorText" presStyleLbl="sibTrans2D1" presStyleIdx="0" presStyleCnt="4"/>
      <dgm:spPr/>
    </dgm:pt>
    <dgm:pt modelId="{1D2C0F77-9DEC-48BE-A5F7-8084B73548FA}" type="pres">
      <dgm:prSet presAssocID="{9E3EFD47-48EE-4B25-9EA8-2DC8443FBBE7}" presName="node" presStyleLbl="node1" presStyleIdx="1" presStyleCnt="5" custScaleX="139766">
        <dgm:presLayoutVars>
          <dgm:bulletEnabled val="1"/>
        </dgm:presLayoutVars>
      </dgm:prSet>
      <dgm:spPr/>
    </dgm:pt>
    <dgm:pt modelId="{F34F83C3-10B5-48E1-8553-53054B497A0E}" type="pres">
      <dgm:prSet presAssocID="{1BDCEA53-5824-451E-A8FE-573178FF614C}" presName="sibTrans" presStyleLbl="sibTrans2D1" presStyleIdx="1" presStyleCnt="4"/>
      <dgm:spPr/>
    </dgm:pt>
    <dgm:pt modelId="{2F79D26B-C96D-490C-9CF8-25B638EC16C6}" type="pres">
      <dgm:prSet presAssocID="{1BDCEA53-5824-451E-A8FE-573178FF614C}" presName="connectorText" presStyleLbl="sibTrans2D1" presStyleIdx="1" presStyleCnt="4"/>
      <dgm:spPr/>
    </dgm:pt>
    <dgm:pt modelId="{41084581-E6EC-40A7-97F8-2FE3FF680E59}" type="pres">
      <dgm:prSet presAssocID="{E797E52C-65AA-4AEA-8967-9C6D7C68F54B}" presName="node" presStyleLbl="node1" presStyleIdx="2" presStyleCnt="5">
        <dgm:presLayoutVars>
          <dgm:bulletEnabled val="1"/>
        </dgm:presLayoutVars>
      </dgm:prSet>
      <dgm:spPr/>
    </dgm:pt>
    <dgm:pt modelId="{92552E07-4AFC-4604-9E67-AB5158FD1CBC}" type="pres">
      <dgm:prSet presAssocID="{33E79806-8D26-4675-B9AE-E441D6DC031E}" presName="sibTrans" presStyleLbl="sibTrans2D1" presStyleIdx="2" presStyleCnt="4"/>
      <dgm:spPr/>
    </dgm:pt>
    <dgm:pt modelId="{5671E0AB-A4C8-4AE3-8611-6826693D6000}" type="pres">
      <dgm:prSet presAssocID="{33E79806-8D26-4675-B9AE-E441D6DC031E}" presName="connectorText" presStyleLbl="sibTrans2D1" presStyleIdx="2" presStyleCnt="4"/>
      <dgm:spPr/>
    </dgm:pt>
    <dgm:pt modelId="{8A50C998-FBA2-4D2A-BFD3-D0A8A45CBAF5}" type="pres">
      <dgm:prSet presAssocID="{13569B97-6FAB-40A4-9EBC-F542193E7C92}" presName="node" presStyleLbl="node1" presStyleIdx="3" presStyleCnt="5">
        <dgm:presLayoutVars>
          <dgm:bulletEnabled val="1"/>
        </dgm:presLayoutVars>
      </dgm:prSet>
      <dgm:spPr/>
    </dgm:pt>
    <dgm:pt modelId="{1AE732C4-F34E-4827-883D-65858901DE59}" type="pres">
      <dgm:prSet presAssocID="{CF04AB13-CC22-4E5A-9516-8A8209F01B79}" presName="sibTrans" presStyleLbl="sibTrans2D1" presStyleIdx="3" presStyleCnt="4"/>
      <dgm:spPr/>
    </dgm:pt>
    <dgm:pt modelId="{15F25F20-487A-4C1B-93C7-AD7452EF81E6}" type="pres">
      <dgm:prSet presAssocID="{CF04AB13-CC22-4E5A-9516-8A8209F01B79}" presName="connectorText" presStyleLbl="sibTrans2D1" presStyleIdx="3" presStyleCnt="4"/>
      <dgm:spPr/>
    </dgm:pt>
    <dgm:pt modelId="{5C7F12BB-60FE-4DAF-89B1-32197A27F900}" type="pres">
      <dgm:prSet presAssocID="{651D3BAF-ADEE-4FD7-B06C-30A3144EBEAA}" presName="node" presStyleLbl="node1" presStyleIdx="4" presStyleCnt="5">
        <dgm:presLayoutVars>
          <dgm:bulletEnabled val="1"/>
        </dgm:presLayoutVars>
      </dgm:prSet>
      <dgm:spPr/>
    </dgm:pt>
  </dgm:ptLst>
  <dgm:cxnLst>
    <dgm:cxn modelId="{7F04D80C-5487-4EF3-8CDD-FAE130022E6A}" type="presOf" srcId="{33E79806-8D26-4675-B9AE-E441D6DC031E}" destId="{5671E0AB-A4C8-4AE3-8611-6826693D6000}" srcOrd="1" destOrd="0" presId="urn:microsoft.com/office/officeart/2005/8/layout/process5"/>
    <dgm:cxn modelId="{D56CD60E-F762-4171-97A7-331DB1312F86}" srcId="{3009506C-C99C-42EF-8506-FD31BE435840}" destId="{4BF0CA5A-236F-49DB-807D-5D263600ECFF}" srcOrd="0" destOrd="0" parTransId="{9AA4ECE5-80E5-4ACC-85A7-041879AC51B1}" sibTransId="{7B154A92-8F7D-4F6C-833F-0DAAA5AEEC9D}"/>
    <dgm:cxn modelId="{6D75F41F-386D-4807-B510-491673BD1FC1}" type="presOf" srcId="{E797E52C-65AA-4AEA-8967-9C6D7C68F54B}" destId="{41084581-E6EC-40A7-97F8-2FE3FF680E59}" srcOrd="0" destOrd="0" presId="urn:microsoft.com/office/officeart/2005/8/layout/process5"/>
    <dgm:cxn modelId="{4ADBCA2B-ABF4-4702-A11E-FD771A9DEA5C}" srcId="{3009506C-C99C-42EF-8506-FD31BE435840}" destId="{651D3BAF-ADEE-4FD7-B06C-30A3144EBEAA}" srcOrd="4" destOrd="0" parTransId="{CBB8DC18-F7C2-4CF3-9E48-C3E3BC07DB2D}" sibTransId="{2231EC10-742C-4119-AFD9-15A645A23453}"/>
    <dgm:cxn modelId="{878C922D-0225-4059-913E-67BBDB40CF6D}" type="presOf" srcId="{1BDCEA53-5824-451E-A8FE-573178FF614C}" destId="{F34F83C3-10B5-48E1-8553-53054B497A0E}" srcOrd="0" destOrd="0" presId="urn:microsoft.com/office/officeart/2005/8/layout/process5"/>
    <dgm:cxn modelId="{24C44F3E-6796-4BEB-B7E1-8D3ADFC2E55F}" type="presOf" srcId="{33E79806-8D26-4675-B9AE-E441D6DC031E}" destId="{92552E07-4AFC-4604-9E67-AB5158FD1CBC}" srcOrd="0" destOrd="0" presId="urn:microsoft.com/office/officeart/2005/8/layout/process5"/>
    <dgm:cxn modelId="{B3F1F468-43F9-46E3-A5B6-85B5BE84747B}" srcId="{3009506C-C99C-42EF-8506-FD31BE435840}" destId="{9E3EFD47-48EE-4B25-9EA8-2DC8443FBBE7}" srcOrd="1" destOrd="0" parTransId="{11E564C7-0E0D-477C-8882-29BE0B47B209}" sibTransId="{1BDCEA53-5824-451E-A8FE-573178FF614C}"/>
    <dgm:cxn modelId="{79937657-55AE-40DC-8BD0-759F9CE5C574}" type="presOf" srcId="{7B154A92-8F7D-4F6C-833F-0DAAA5AEEC9D}" destId="{6278BFA8-8EAC-4C3A-BCCC-44208ED80164}" srcOrd="1" destOrd="0" presId="urn:microsoft.com/office/officeart/2005/8/layout/process5"/>
    <dgm:cxn modelId="{FA24077A-75C7-42CF-8A88-DD4354E68345}" type="presOf" srcId="{3009506C-C99C-42EF-8506-FD31BE435840}" destId="{F528D0BF-14FC-45E6-A322-B2358EA0A217}" srcOrd="0" destOrd="0" presId="urn:microsoft.com/office/officeart/2005/8/layout/process5"/>
    <dgm:cxn modelId="{136F7B7D-AC29-48DC-85CF-03C20A20C82F}" type="presOf" srcId="{7B154A92-8F7D-4F6C-833F-0DAAA5AEEC9D}" destId="{40BF0754-FC93-4393-84C9-6B08E53A8AAB}" srcOrd="0" destOrd="0" presId="urn:microsoft.com/office/officeart/2005/8/layout/process5"/>
    <dgm:cxn modelId="{0F11109E-F311-494F-B9C8-43B8CB382254}" type="presOf" srcId="{1BDCEA53-5824-451E-A8FE-573178FF614C}" destId="{2F79D26B-C96D-490C-9CF8-25B638EC16C6}" srcOrd="1" destOrd="0" presId="urn:microsoft.com/office/officeart/2005/8/layout/process5"/>
    <dgm:cxn modelId="{7A2B76AA-1D31-4D46-8C9E-2C1F2EA3F95C}" type="presOf" srcId="{651D3BAF-ADEE-4FD7-B06C-30A3144EBEAA}" destId="{5C7F12BB-60FE-4DAF-89B1-32197A27F900}" srcOrd="0" destOrd="0" presId="urn:microsoft.com/office/officeart/2005/8/layout/process5"/>
    <dgm:cxn modelId="{C63BEEAE-6040-4EA2-9EBC-898FFC8A84D4}" type="presOf" srcId="{CF04AB13-CC22-4E5A-9516-8A8209F01B79}" destId="{15F25F20-487A-4C1B-93C7-AD7452EF81E6}" srcOrd="1" destOrd="0" presId="urn:microsoft.com/office/officeart/2005/8/layout/process5"/>
    <dgm:cxn modelId="{B03A93C1-190C-490F-8644-356E60607C5A}" type="presOf" srcId="{13569B97-6FAB-40A4-9EBC-F542193E7C92}" destId="{8A50C998-FBA2-4D2A-BFD3-D0A8A45CBAF5}" srcOrd="0" destOrd="0" presId="urn:microsoft.com/office/officeart/2005/8/layout/process5"/>
    <dgm:cxn modelId="{265430C7-D00A-4E8C-A3C8-37D96D4A11EB}" srcId="{3009506C-C99C-42EF-8506-FD31BE435840}" destId="{E797E52C-65AA-4AEA-8967-9C6D7C68F54B}" srcOrd="2" destOrd="0" parTransId="{AAE27757-1190-41F0-B8DD-2D6FBB915724}" sibTransId="{33E79806-8D26-4675-B9AE-E441D6DC031E}"/>
    <dgm:cxn modelId="{64A6F5DE-FDDB-44DC-B541-D509F844855B}" type="presOf" srcId="{9E3EFD47-48EE-4B25-9EA8-2DC8443FBBE7}" destId="{1D2C0F77-9DEC-48BE-A5F7-8084B73548FA}" srcOrd="0" destOrd="0" presId="urn:microsoft.com/office/officeart/2005/8/layout/process5"/>
    <dgm:cxn modelId="{0FF7A2E1-DBEA-4B50-B061-50F18B0CF99E}" srcId="{3009506C-C99C-42EF-8506-FD31BE435840}" destId="{13569B97-6FAB-40A4-9EBC-F542193E7C92}" srcOrd="3" destOrd="0" parTransId="{587CAD18-4983-44CC-BA5B-E82CE5E07EA5}" sibTransId="{CF04AB13-CC22-4E5A-9516-8A8209F01B79}"/>
    <dgm:cxn modelId="{56AEAAF4-F83E-464C-96A3-952E125FB10D}" type="presOf" srcId="{4BF0CA5A-236F-49DB-807D-5D263600ECFF}" destId="{2C63A872-1CBD-4173-A4E4-3A8634F0C7B3}" srcOrd="0" destOrd="0" presId="urn:microsoft.com/office/officeart/2005/8/layout/process5"/>
    <dgm:cxn modelId="{00D1AEF6-DEE6-4F38-BF46-5AD7FD0AE02B}" type="presOf" srcId="{CF04AB13-CC22-4E5A-9516-8A8209F01B79}" destId="{1AE732C4-F34E-4827-883D-65858901DE59}" srcOrd="0" destOrd="0" presId="urn:microsoft.com/office/officeart/2005/8/layout/process5"/>
    <dgm:cxn modelId="{88FA8480-95C8-4044-ACB4-9FCAF88BAE4C}" type="presParOf" srcId="{F528D0BF-14FC-45E6-A322-B2358EA0A217}" destId="{2C63A872-1CBD-4173-A4E4-3A8634F0C7B3}" srcOrd="0" destOrd="0" presId="urn:microsoft.com/office/officeart/2005/8/layout/process5"/>
    <dgm:cxn modelId="{6E7BBA87-9BE1-48E4-9DE5-301E627CDF12}" type="presParOf" srcId="{F528D0BF-14FC-45E6-A322-B2358EA0A217}" destId="{40BF0754-FC93-4393-84C9-6B08E53A8AAB}" srcOrd="1" destOrd="0" presId="urn:microsoft.com/office/officeart/2005/8/layout/process5"/>
    <dgm:cxn modelId="{C9080CAE-8672-4671-BBF4-C843F854B71F}" type="presParOf" srcId="{40BF0754-FC93-4393-84C9-6B08E53A8AAB}" destId="{6278BFA8-8EAC-4C3A-BCCC-44208ED80164}" srcOrd="0" destOrd="0" presId="urn:microsoft.com/office/officeart/2005/8/layout/process5"/>
    <dgm:cxn modelId="{F807CF94-E500-4624-8207-13C73838D5AC}" type="presParOf" srcId="{F528D0BF-14FC-45E6-A322-B2358EA0A217}" destId="{1D2C0F77-9DEC-48BE-A5F7-8084B73548FA}" srcOrd="2" destOrd="0" presId="urn:microsoft.com/office/officeart/2005/8/layout/process5"/>
    <dgm:cxn modelId="{F4C709E2-D664-4D2F-A8D2-9A193C53987A}" type="presParOf" srcId="{F528D0BF-14FC-45E6-A322-B2358EA0A217}" destId="{F34F83C3-10B5-48E1-8553-53054B497A0E}" srcOrd="3" destOrd="0" presId="urn:microsoft.com/office/officeart/2005/8/layout/process5"/>
    <dgm:cxn modelId="{A32DEF80-0D79-4566-BD55-ADF9BEC8786E}" type="presParOf" srcId="{F34F83C3-10B5-48E1-8553-53054B497A0E}" destId="{2F79D26B-C96D-490C-9CF8-25B638EC16C6}" srcOrd="0" destOrd="0" presId="urn:microsoft.com/office/officeart/2005/8/layout/process5"/>
    <dgm:cxn modelId="{3063992B-5FE0-4F09-B420-0824B148C597}" type="presParOf" srcId="{F528D0BF-14FC-45E6-A322-B2358EA0A217}" destId="{41084581-E6EC-40A7-97F8-2FE3FF680E59}" srcOrd="4" destOrd="0" presId="urn:microsoft.com/office/officeart/2005/8/layout/process5"/>
    <dgm:cxn modelId="{9DFD77D4-C62D-4DC9-A201-9C65D98A72EE}" type="presParOf" srcId="{F528D0BF-14FC-45E6-A322-B2358EA0A217}" destId="{92552E07-4AFC-4604-9E67-AB5158FD1CBC}" srcOrd="5" destOrd="0" presId="urn:microsoft.com/office/officeart/2005/8/layout/process5"/>
    <dgm:cxn modelId="{320864E7-C04D-424B-B6C3-ED7E4E0C781F}" type="presParOf" srcId="{92552E07-4AFC-4604-9E67-AB5158FD1CBC}" destId="{5671E0AB-A4C8-4AE3-8611-6826693D6000}" srcOrd="0" destOrd="0" presId="urn:microsoft.com/office/officeart/2005/8/layout/process5"/>
    <dgm:cxn modelId="{067B78E4-CD38-4814-8E17-D8A1942B913B}" type="presParOf" srcId="{F528D0BF-14FC-45E6-A322-B2358EA0A217}" destId="{8A50C998-FBA2-4D2A-BFD3-D0A8A45CBAF5}" srcOrd="6" destOrd="0" presId="urn:microsoft.com/office/officeart/2005/8/layout/process5"/>
    <dgm:cxn modelId="{90762EA7-04F3-4A08-9449-B2D4AD0FADE6}" type="presParOf" srcId="{F528D0BF-14FC-45E6-A322-B2358EA0A217}" destId="{1AE732C4-F34E-4827-883D-65858901DE59}" srcOrd="7" destOrd="0" presId="urn:microsoft.com/office/officeart/2005/8/layout/process5"/>
    <dgm:cxn modelId="{6BE0B27C-4D87-45B7-B3CC-6698FC2EC793}" type="presParOf" srcId="{1AE732C4-F34E-4827-883D-65858901DE59}" destId="{15F25F20-487A-4C1B-93C7-AD7452EF81E6}" srcOrd="0" destOrd="0" presId="urn:microsoft.com/office/officeart/2005/8/layout/process5"/>
    <dgm:cxn modelId="{4595F0C1-2EAB-4744-9BBE-11B8B8AB1B06}" type="presParOf" srcId="{F528D0BF-14FC-45E6-A322-B2358EA0A217}" destId="{5C7F12BB-60FE-4DAF-89B1-32197A27F900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CFC85-4453-4A1F-BD6C-2CEFA5FA2D97}">
      <dsp:nvSpPr>
        <dsp:cNvPr id="0" name=""/>
        <dsp:cNvSpPr/>
      </dsp:nvSpPr>
      <dsp:spPr>
        <a:xfrm>
          <a:off x="650503" y="1847"/>
          <a:ext cx="4019565" cy="241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HIGH RATE OF CIED INFECTION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HIGH MORTALITY</a:t>
          </a:r>
        </a:p>
      </dsp:txBody>
      <dsp:txXfrm>
        <a:off x="650503" y="1847"/>
        <a:ext cx="4019565" cy="2411739"/>
      </dsp:txXfrm>
    </dsp:sp>
    <dsp:sp modelId="{BE8C0B08-699F-488E-A7F1-3150BD613674}">
      <dsp:nvSpPr>
        <dsp:cNvPr id="0" name=""/>
        <dsp:cNvSpPr/>
      </dsp:nvSpPr>
      <dsp:spPr>
        <a:xfrm>
          <a:off x="5072025" y="1847"/>
          <a:ext cx="4019565" cy="241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CONCURRENT VALVULAR INFECTION</a:t>
          </a:r>
        </a:p>
      </dsp:txBody>
      <dsp:txXfrm>
        <a:off x="5072025" y="1847"/>
        <a:ext cx="4019565" cy="2411739"/>
      </dsp:txXfrm>
    </dsp:sp>
    <dsp:sp modelId="{E271F895-E504-44F1-9C51-40DA35C7C0D6}">
      <dsp:nvSpPr>
        <dsp:cNvPr id="0" name=""/>
        <dsp:cNvSpPr/>
      </dsp:nvSpPr>
      <dsp:spPr>
        <a:xfrm>
          <a:off x="650503" y="2815543"/>
          <a:ext cx="4019565" cy="241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RISK OF RELAPSE WAS GREATER WITH STAPH AUREUS BACTEREMIA</a:t>
          </a:r>
        </a:p>
      </dsp:txBody>
      <dsp:txXfrm>
        <a:off x="650503" y="2815543"/>
        <a:ext cx="4019565" cy="2411739"/>
      </dsp:txXfrm>
    </dsp:sp>
    <dsp:sp modelId="{B59185BC-4F5A-4775-A9F7-198B7AE5980E}">
      <dsp:nvSpPr>
        <dsp:cNvPr id="0" name=""/>
        <dsp:cNvSpPr/>
      </dsp:nvSpPr>
      <dsp:spPr>
        <a:xfrm>
          <a:off x="5072025" y="2815543"/>
          <a:ext cx="4019565" cy="2411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SECONDARY BACTEREMIC SEEDING OF STAPH AUREUS INFECTION . </a:t>
          </a:r>
        </a:p>
      </dsp:txBody>
      <dsp:txXfrm>
        <a:off x="5072025" y="2815543"/>
        <a:ext cx="4019565" cy="2411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3A872-1CBD-4173-A4E4-3A8634F0C7B3}">
      <dsp:nvSpPr>
        <dsp:cNvPr id="0" name=""/>
        <dsp:cNvSpPr/>
      </dsp:nvSpPr>
      <dsp:spPr>
        <a:xfrm>
          <a:off x="0" y="335006"/>
          <a:ext cx="3762657" cy="19672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alpha val="9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INTRACARDIAC PORTION OF LEAD  </a:t>
          </a:r>
          <a:r>
            <a:rPr lang="en-US" sz="2000" kern="1200" dirty="0">
              <a:solidFill>
                <a:schemeClr val="tx1"/>
              </a:solidFill>
              <a:sym typeface="Wingdings" panose="05000000000000000000" pitchFamily="2" charset="2"/>
            </a:rPr>
            <a:t> RA , TV &amp;  RV CONTACT POINT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7619" y="392625"/>
        <a:ext cx="3647419" cy="1852036"/>
      </dsp:txXfrm>
    </dsp:sp>
    <dsp:sp modelId="{40BF0754-FC93-4393-84C9-6B08E53A8AAB}">
      <dsp:nvSpPr>
        <dsp:cNvPr id="0" name=""/>
        <dsp:cNvSpPr/>
      </dsp:nvSpPr>
      <dsp:spPr>
        <a:xfrm rot="21579954">
          <a:off x="4567573" y="924440"/>
          <a:ext cx="1767039" cy="74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shade val="9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567575" y="1074448"/>
        <a:ext cx="1543007" cy="448064"/>
      </dsp:txXfrm>
    </dsp:sp>
    <dsp:sp modelId="{1D2C0F77-9DEC-48BE-A5F7-8084B73548FA}">
      <dsp:nvSpPr>
        <dsp:cNvPr id="0" name=""/>
        <dsp:cNvSpPr/>
      </dsp:nvSpPr>
      <dsp:spPr>
        <a:xfrm>
          <a:off x="7243967" y="371745"/>
          <a:ext cx="4208614" cy="1806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0000"/>
                <a:tint val="98000"/>
                <a:satMod val="110000"/>
                <a:lumMod val="104000"/>
              </a:schemeClr>
            </a:gs>
            <a:gs pos="69000">
              <a:schemeClr val="accent5">
                <a:alpha val="90000"/>
                <a:hueOff val="0"/>
                <a:satOff val="0"/>
                <a:lumOff val="0"/>
                <a:alphaOff val="-10000"/>
                <a:shade val="88000"/>
                <a:satMod val="130000"/>
                <a:lumMod val="92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000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INFECTIONS MAY TRACK INTRAVASCULARLY ALONG THE DEVICE LEAD FROM SC POCKET  OR BACTEREMIC SEEDING </a:t>
          </a:r>
        </a:p>
      </dsp:txBody>
      <dsp:txXfrm>
        <a:off x="7296884" y="424662"/>
        <a:ext cx="4102780" cy="1700877"/>
      </dsp:txXfrm>
    </dsp:sp>
    <dsp:sp modelId="{F34F83C3-10B5-48E1-8553-53054B497A0E}">
      <dsp:nvSpPr>
        <dsp:cNvPr id="0" name=""/>
        <dsp:cNvSpPr/>
      </dsp:nvSpPr>
      <dsp:spPr>
        <a:xfrm rot="4742364">
          <a:off x="9297113" y="2428177"/>
          <a:ext cx="693572" cy="74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78070"/>
                <a:satOff val="-3119"/>
                <a:lumOff val="1112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shade val="90000"/>
                <a:hueOff val="78070"/>
                <a:satOff val="-3119"/>
                <a:lumOff val="1112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shade val="90000"/>
                <a:hueOff val="78070"/>
                <a:satOff val="-3119"/>
                <a:lumOff val="1112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9400086" y="2456676"/>
        <a:ext cx="448064" cy="485500"/>
      </dsp:txXfrm>
    </dsp:sp>
    <dsp:sp modelId="{41084581-E6EC-40A7-97F8-2FE3FF680E59}">
      <dsp:nvSpPr>
        <dsp:cNvPr id="0" name=""/>
        <dsp:cNvSpPr/>
      </dsp:nvSpPr>
      <dsp:spPr>
        <a:xfrm>
          <a:off x="8441396" y="3463213"/>
          <a:ext cx="3011186" cy="1806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98000"/>
                <a:satMod val="110000"/>
                <a:lumMod val="104000"/>
              </a:schemeClr>
            </a:gs>
            <a:gs pos="69000">
              <a:schemeClr val="accent5">
                <a:alpha val="90000"/>
                <a:hueOff val="0"/>
                <a:satOff val="0"/>
                <a:lumOff val="0"/>
                <a:alphaOff val="-20000"/>
                <a:shade val="88000"/>
                <a:satMod val="130000"/>
                <a:lumMod val="92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000" kern="1200" dirty="0">
              <a:solidFill>
                <a:schemeClr val="tx1"/>
              </a:solidFill>
            </a:rPr>
            <a:t>HOST RESPONSE TO PLACEMENT OF LEAD  CAN PROVIDE PROTECTION  FROM LATE BACTERIAL SEEDING</a:t>
          </a:r>
        </a:p>
      </dsp:txBody>
      <dsp:txXfrm>
        <a:off x="8494313" y="3516130"/>
        <a:ext cx="2905352" cy="1700877"/>
      </dsp:txXfrm>
    </dsp:sp>
    <dsp:sp modelId="{92552E07-4AFC-4604-9E67-AB5158FD1CBC}">
      <dsp:nvSpPr>
        <dsp:cNvPr id="0" name=""/>
        <dsp:cNvSpPr/>
      </dsp:nvSpPr>
      <dsp:spPr>
        <a:xfrm rot="10800000">
          <a:off x="7538040" y="3993182"/>
          <a:ext cx="638371" cy="74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56141"/>
                <a:satOff val="-6237"/>
                <a:lumOff val="22243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shade val="90000"/>
                <a:hueOff val="156141"/>
                <a:satOff val="-6237"/>
                <a:lumOff val="22243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shade val="90000"/>
                <a:hueOff val="156141"/>
                <a:satOff val="-6237"/>
                <a:lumOff val="22243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7729551" y="4142537"/>
        <a:ext cx="446860" cy="448064"/>
      </dsp:txXfrm>
    </dsp:sp>
    <dsp:sp modelId="{8A50C998-FBA2-4D2A-BFD3-D0A8A45CBAF5}">
      <dsp:nvSpPr>
        <dsp:cNvPr id="0" name=""/>
        <dsp:cNvSpPr/>
      </dsp:nvSpPr>
      <dsp:spPr>
        <a:xfrm>
          <a:off x="4225735" y="3463213"/>
          <a:ext cx="3011186" cy="1806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0000"/>
                <a:tint val="98000"/>
                <a:satMod val="110000"/>
                <a:lumMod val="104000"/>
              </a:schemeClr>
            </a:gs>
            <a:gs pos="69000">
              <a:schemeClr val="accent5">
                <a:alpha val="90000"/>
                <a:hueOff val="0"/>
                <a:satOff val="0"/>
                <a:lumOff val="0"/>
                <a:alphaOff val="-30000"/>
                <a:shade val="88000"/>
                <a:satMod val="130000"/>
                <a:lumMod val="92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000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~ 1 WEEK AFTER PLACEMENT </a:t>
          </a:r>
          <a:r>
            <a:rPr lang="en-US" sz="2000" kern="1200" dirty="0">
              <a:solidFill>
                <a:schemeClr val="tx1"/>
              </a:solidFill>
              <a:sym typeface="Wingdings" panose="05000000000000000000" pitchFamily="2" charset="2"/>
            </a:rPr>
            <a:t> PORTION OF LEAD IN CONTACT WITH VEIN INTIMA   INCORPORATED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278652" y="3516130"/>
        <a:ext cx="2905352" cy="1700877"/>
      </dsp:txXfrm>
    </dsp:sp>
    <dsp:sp modelId="{1AE732C4-F34E-4827-883D-65858901DE59}">
      <dsp:nvSpPr>
        <dsp:cNvPr id="0" name=""/>
        <dsp:cNvSpPr/>
      </dsp:nvSpPr>
      <dsp:spPr>
        <a:xfrm rot="10800000">
          <a:off x="3322379" y="3993182"/>
          <a:ext cx="638371" cy="7467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234211"/>
                <a:satOff val="-9356"/>
                <a:lumOff val="3336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shade val="90000"/>
                <a:hueOff val="234211"/>
                <a:satOff val="-9356"/>
                <a:lumOff val="3336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shade val="90000"/>
                <a:hueOff val="234211"/>
                <a:satOff val="-9356"/>
                <a:lumOff val="3336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3513890" y="4142537"/>
        <a:ext cx="446860" cy="448064"/>
      </dsp:txXfrm>
    </dsp:sp>
    <dsp:sp modelId="{5C7F12BB-60FE-4DAF-89B1-32197A27F900}">
      <dsp:nvSpPr>
        <dsp:cNvPr id="0" name=""/>
        <dsp:cNvSpPr/>
      </dsp:nvSpPr>
      <dsp:spPr>
        <a:xfrm>
          <a:off x="10074" y="3463213"/>
          <a:ext cx="3011186" cy="1806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98000"/>
                <a:satMod val="110000"/>
                <a:lumMod val="104000"/>
              </a:schemeClr>
            </a:gs>
            <a:gs pos="69000">
              <a:schemeClr val="accent5">
                <a:alpha val="90000"/>
                <a:hueOff val="0"/>
                <a:satOff val="0"/>
                <a:lumOff val="0"/>
                <a:alphaOff val="-40000"/>
                <a:shade val="88000"/>
                <a:satMod val="130000"/>
                <a:lumMod val="92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ENDOTHELIAL COVERING  MAY PROTECT THE LEADS AGAINST THE ADHERENCE  OF BACTERIA </a:t>
          </a:r>
          <a:r>
            <a:rPr lang="en-US" sz="1600" kern="1200" dirty="0">
              <a:solidFill>
                <a:schemeClr val="tx1"/>
              </a:solidFill>
              <a:sym typeface="Wingdings" panose="05000000000000000000" pitchFamily="2" charset="2"/>
            </a:rPr>
            <a:t> SUBSEQUENT INFECTION  BACTEREMIA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2991" y="3516130"/>
        <a:ext cx="2905352" cy="1700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00:16.0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93,'24'-1,"43"-8,-2 1,545-6,-478 15,-35 4,-1 4,100 24,-104-16,0-3,126 2,271-19,-469 2,-1-1,1-1,19-5,-16 3,38-4,265 6,-167 5,-136-4,1 0,-1-2,1-1,38-13,-37 10,1 1,-1 1,43-4,-52 8,0 0,1-1,-1 0,0-1,0-1,-1-1,16-8,-18 9,1 1,0 0,-1 1,1 1,0 0,1 0,16 2,-6-1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11:58.0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1 394,'12'-1,"0"0,0-1,0-1,0 0,0 0,-1-1,15-7,8-3,-4 3,167-60,213-48,-330 102,155-32,-166 38,100-3,59 14,-91 2,-120-3,1-1,-1-1,26-7,-22 5,-1 1,22-2,-3 4,-8 1,49-9,-13 1,0 2,131 5,-107 4,-65-2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23:21.0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01:44.57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0,'1665'0,"-1634"2,1 1,42 10,-19-2,9 0,-21-3,81 5,462-12,-265-3,888 2,-1183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01:58.23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0,'848'0,"-823"2,0 1,-1 0,0 2,38 13,-36-10,2-1,-1-1,35 3,235-8,-141-3,540 2,-677 1,1 1,-1 1,20 6,-16-4,39 4,263-7,-167-4,356 2,-487-1,-1-2,36-7,-30 4,32-2,-40 5,43-10,-44 8,46-5,254 7,-163 5,20-2,-154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02:07.34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64,'1484'0,"-1466"-1,1-1,-1-1,25-6,-22 4,42-5,94 10,18-2,-89-12,-58 8,39-3,259 6,-168 5,3834-2,-3966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02:22.80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62,'457'0,"-438"-1,1-1,-1-1,20-5,-16 3,38-4,-37 6,42-10,-43 8,46-6,254 9,-163 4,203-2,-338 1,1 2,38 8,-34-4,37 1,258-5,-167-5,750 2,-889 1,1 1,-1 1,20 5,-16-2,38 3,264-7,-166-4,3680 2,-3813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3:34.17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92,'758'0,"-733"1,1 2,38 8,-34-5,36 3,13-8,-57-2,1 1,-1 0,1 2,38 9,-36-5,42 4,-39-7,32 9,-13-1,-30-9,-1 2,-1 0,24 10,-20-6,0 0,0-2,1 0,36 5,-18-7,64-2,-39-2,54-3,-99 0,0-1,0-1,-1-1,0 0,0-1,0-1,16-11,24-10,-36 19,-1 0,0 1,1 1,0 0,0 2,37-7,119-15,-173 28,17-5,-1-1,32-13,-37 12,0 2,0 0,1 0,-1 1,28-2,254 4,-140 5,-133-3,0 2,0 1,37 9,-24-6,0-1,0-2,0-2,42-4,75 4,-68 13,-57-8,38 3,258-7,-167-3,-60-1,106 4,-187 1,30 7,14 3,-35-9,29 8,-33-6,1-2,29 3,271-5,-162-3,1804 1,-1946-2,0 0,-1 0,24-8,-20 5,41-5,241 8,-156 4,1516-2,-1638-2,1 0,35-9,-31 5,34-2,13 8,-56 1,1-1,0-1,-1-1,40-9,-40 6,31-5,-30 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3:39.73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1,'1151'0,"-1138"1,1 0,-1 1,0 0,0 1,0 1,0 0,0 1,-1 0,1 1,21 14,-22-13,0-1,0-1,1 0,0-1,0 0,0-1,0 0,20 0,14-1,52-4,-29 0,1271 0,-687 4,-638-3,0-1,0 0,25-8,25-3,27-2,-54 8,67-4,465 10,-265 3,752-2,-1032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3:59.46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1,'2814'0,"-2791"1,-1 2,1 0,0 2,39 13,33 7,-46-20,-1-1,88-6,-43 0,3354 2,-3421 1,-1 2,39 8,-34-5,37 3,-57-8,9-1,1 2,-1 1,22 5,-14-2,-1 0,1-2,35 0,83-5,-57 0,485 1,-547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4:04.52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1,'1121'0,"-1101"1,0 1,-1 1,20 5,-16-2,38 3,51 6,-76-8,58 3,339-10,-201-1,-213 2,-1 1,0 1,25 6,-22-4,42 5,24-8,-54-2,-1 0,57 10,-45-2,0-2,80-1,-105-4,0 1,0 1,22 6,-18-4,38 4,204-7,-137-3,-111-1,1 0,-1 0,0-2,0 0,28-12,-24 9,-1 0,1 2,26-5,-23 8,-3 0,0 0,23-7,8-6,-26 6,1 2,0 1,0 1,36-2,-38 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00:24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2,'255'-1,"273"3,-304 13,51 0,-197-12,87 17,-117-13,28 5,-34-4,47 2,22-10,26 1,-89 10,-29-5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4:39.72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1 125,'303'0,"-280"-1,-1-2,-1 0,34-10,-22 4,15-4,-29 8,-1 0,1 1,26-2,30 3,92 7,-82 10,-57-8,40 4,237-8,-156-4,-124 4,1 0,38 10,-34-6,36 2,260-5,-168-5,1445 2,-1578-1,1-2,38-8,-34 5,37-3,17 7,-52 3,-1-2,0-1,33-7,-10 0,1 3,0 2,68 4,-108 0,11-1,0-2,38-7,32-4,50 13,-92 2,0-2,73-11,-56 2,95-2,74 13,-89 1,3770-2,-3903 1,0 1,0 1,25 7,-22-5,41 5,243-8,-157-4,33 2,-155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4:43.73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1,'4870'0,"-4861"-1,0 2,0-1,0 1,9 3,2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5:04.16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94,'68'-3,"83"-12,-36 5,179 7,-150 5,-96-4,0-1,52-11,-60 9,71-1,-18 3,-6-11,-58 8,36-3,257 7,-167 4,-93-3,-22-1,-1 3,0 0,60 12,-57-5,0-2,56 2,87-9,-68-1,-58 1,-20-1,0 3,0 1,57 10,-41-3,1-3,-1-2,81-4,-75 0,-42 1,1 1,-1 0,21 7,-17-4,38 4,264-6,-167-5,6343 2,-6469 2,-1 1,55 14,-54-11,23 8,-36-8,-1-2,1 0,23 2,83-7,20 2,-123 2,30 8,-33-6,1-1,20 1,-30-4,4 0,0 0,0-1,0-1,0 0,19-4,-13-1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2:55:07.31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1,'25'2,"0"0,-1 2,1 1,36 12,-34-8,0-2,1-1,34 3,236-8,-142-3,-96 1,-19 0,0 1,0 2,48 9,104 27,-154-31,0-3,0-1,0-1,46-5,-5 1,161 2,-215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3:49:21.84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93,'4355'0,"-4330"-2,1 0,38-10,-34 6,37-2,69-11,-61 7,-3-1,-42 7,51-5,302 9,-193 4,142-2,-322 0,-1 0,0 1,0 0,10 2,0 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3:49:30.06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63,'486'0,"-461"-2,-1-1,1-1,-1 0,36-14,-33 10,-1 1,2 1,35-3,234 8,-141 3,1325-2,-1455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3:49:44.37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1,'4719'0,"-4680"2,64 11,28 2,-85-15,-31-1,0 0,0 2,-1-1,1 2,0 0,-1 1,1 0,27 11,-28-7,0-1,1-1,0 0,0-1,0 0,17 1,8-2,46-3,-70 0,11 0,0-1,28-6,-48 6,0 0,-1-1,1 0,-1 0,0 0,1-1,-1 0,0-1,-1 1,1-1,-1 0,1 0,7-9,-13 13,1-1,0 1,-1-1,1 1,-1-1,1 0,-1 1,0-1,1 0,-1 0,0 1,1-1,-1 0,0 0,0 1,1-1,-1 0,0 0,0 0,0 1,0-3,-1 3,1-1,0 1,-1-1,1 1,-1 0,1-1,-1 1,1-1,-1 1,1 0,-1 0,1-1,-1 1,0 0,1 0,-1 0,1-1,-1 1,0 0,1 0,-2 0,-33 3,14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3:49:53.08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0 154,'11'0,"25"1,-1-2,63-10,-36 2,1 2,120 4,-125 4,-39-2,-1-1,0-1,26-6,-23 3,42-3,92 9,21-2,-155-1,31-8,-34 6,1 1,23-2,263 3,-157 5,-51 0,108-5,-183 0,29-7,-31 5,-1 1,22-1,43 3,-53 3,0-2,0-1,33-7,-21 1,1 2,51-1,91 7,-70 2,428-2,-519 2,1 0,38 10,-34-6,37 2,-39-4,1 1,-1 1,43 15,14 3,-81-23,0 0,0 0,0 0,0 1,0 0,-1 0,1 0,0 0,4 4,5 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3:50:13.67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0,'3147'0,"-3129"1,1 1,-1 1,25 6,-22-3,42 3,241-6,-155-5,4145 2,-4255 2,64 11,28 2,378-14,-244-3,864 2,-1103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08:11.69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0,'1847'0,"-1827"2,-1 0,1 1,-1 1,0 1,28 10,-26-7,0-1,1-2,42 6,197-9,-123-4,-53 3,102-3,-159-1,30-9,-32 7,39-4,247 6,-160 5,199-2,-325 1,-1 2,39 8,-33-5,35 3,280-6,-178-5,1465 2,-1599 1,63 12,11 1,-40-12,-35-2,1 2,47 7,-29 0,99 4,57-14,-75-1,1621 2,-1713 2,62 11,18 2,103 9,-173-18,102 22,-100-17,2-1,75 3,-93-13,1 0,0 1,42 8,-20 1,94 1,63-12,-80 0,558 1,-672-2,0 0,0-2,-1 0,41-14,32-7,-33 20,-48 5,0-1,0 0,19-4,-14-2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00:35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0,'4657'0,"-4631"0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08:28.62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94,'18'-2,"1"1,33-9,12-1,330 2,-245 11,-124-4,0-1,-1 0,1-2,37-13,-36 10,1 1,0 1,35-3,237 8,-144 3,2022-2,-2145 1,0 2,35 8,41 4,-14-13,-68-2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08:41.84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08:48.02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2:29.67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64,'16'-2,"1"0,-1 0,0-2,25-8,8-1,5 2,2 3,71-2,115 11,-89 2,1238-3,-1365 1,-1 1,39 10,-34-6,37 3,12-8,-55-2,0 1,0 1,-1 1,33 7,-25-2,42 3,15 4,-46-6,0-2,54 1,87-9,-64 0,2182 2,-2275-1,-1-2,39-8,-34 5,37-3,258 7,-166 4,988-2,-1106 2,67 12,-75-8,0-2,0-1,55-1,-64-7,-5-2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2:38.57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1,'1151'0,"-1128"1,-1 2,0 0,0 2,37 12,-33-8,1-2,43 6,145-12,-5 0,-185 3,0 1,0 1,25 9,43 11,-62-21,142 22,139-23,-169-6,-101 3,-18 0,-1-1,1-1,-1-1,41-8,23-7,-13 3,-33 7,0 2,0 1,74 4,41-2,-136-1,33-9,-34 7,-1 1,24-2,130 6,18-1,-168-2,29-8,-32 6,1 1,21-1,284 2,-167 5,1112-2,-1251 2,1 0,-1 0,21 7,-17-4,38 4,264-7,-167-3,628 1,-763 1,-1 1,39 9,15 2,25 3,-58-8,48 2,298-8,-195-4,905 2,-1065-2,68-12,-65 8,51-3,308 8,-189 2,-181-1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2:51.12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1,'939'0,"-919"1,0 1,0 1,29 9,-4-2,46 10,-35-6,1-3,0-2,74 1,-88-10,-13-1,1 1,-1 2,46 8,-37-4,71 4,-48-6,11 9,-52-8,38 4,-49-9,98 2,-96-2,0-2,0 1,0-2,0 0,-1 0,22-10,4-3,-1 1,42-11,-54 20,-2 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2:57.40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1,'6169'0,"-6143"0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3:20.07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1 124,'130'1,"145"-3,-173-12,4 0,55 14,37-1,-113-14,-57 9,38-3,51-6,-22 1,-12 10,-52 4,1-2,33-6,-16-1,95-3,51 13,-67 2,717-3,-812 2,0 1,0 2,53 15,-53-11,1-1,0-2,43 2,-21-9,-35 0,-1 1,1 1,-1 0,1 2,20 5,-8-1,1-2,-1-1,1-1,67-4,39 2,-54 13,-56-8,35 2,281-6,-178-3,1858 1,-2007 1,-1 1,1 0,23 8,-20-5,40 5,260-8,-167-4,639 2,-757 2,68 12,-65-7,49 2,-66-7,-1 1,0 1,0 1,30 11,-29-8,1-2,-1 0,38 4,170-9,-111-3,-108 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3:49.15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1 215,'0'-1,"0"-1,1 0,0 1,-1-1,1 0,0 1,0-1,0 1,0 0,0-1,0 1,0 0,0-1,1 1,-1 0,0 0,1 0,-1 0,1 0,1-1,34-14,-18 11,1 1,0 1,0 0,0 2,0 0,21 2,42-2,-60-2,0-1,22-7,-12 3,15-5,-29 7,-1 2,1 0,26-3,109 8,25-2,-93-13,-56 8,35-2,281 6,-177 4,-147-4,-1 0,1-2,32-9,-20 5,14-5,-29 7,-1 2,1 0,26-2,275 4,-156 4,622-2,-764 1,1 2,-1 0,0 2,0 0,21 9,51 11,-48-19,1-3,-1-1,49-5,-3 1,301 2,-373 1,0 1,-1 1,20 5,-16-3,39 4,50-9,16 2,-43 12,-58-8,41 3,280-7,-179-3,1129 1,-1272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4:16.259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0 152,'1665'0,"-1636"-2,0-1,50-11,-35 4,11-1,-20 3,0 2,52-3,21 11,55-3,-141-2,29-8,-31 6,0 1,20-1,285 2,-167 5,719-2,-859-1,1-1,-1-1,24-6,-20 4,41-5,52 10,10-2,-103 0,30-9,-32 6,39-4,115 7,-108 3,-40-1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00:40.1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33,'821'0,"-792"-1,0-2,36-8,-33 4,53-2,387 8,-225 2,575-1,-806 1,-1 1,1 0,25 8,-2-1,-17-5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4:35.60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93,'758'0,"-738"-2,-1 0,1 0,19-7,-16 4,38-4,-37 6,41-9,-41 6,44-4,-32 8,-4 1,50-9,-32 2,93-4,51 13,-65 1,1140-2,-1242 2,-1 2,0 0,0 2,0 0,40 17,-36-12,1-1,0-2,39 6,12-9,86-6,-51-2,4014 4,-4118-1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6:46.67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50,'878'0,"-852"-1,-1-2,39-8,-33 5,35-3,260 7,-168 4,2926-2,-3073-1,0 1,0-2,0 1,0-1,12-5,-4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7:07.91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7:17.34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0 149,'455'0,"-439"-1,0-1,0-1,25-6,25-4,22-2,-53 8,50-3,-62 7,0 0,23-7,-23 5,44-5,257 8,-165 4,1625-2,-1752 1,1 2,33 8,42 4,241-13,-181-3,2251 1,-2395-2,0-1,0-1,-1-1,40-13,-38 10,1 1,0 1,41-4,30 10,-62 1,-1-2,0-1,39-7,-24-2,-36 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7:32.97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1 256,'56'-1,"1"-1,72-13,-34 3,-72 11,0-1,0-2,-1 0,1-1,41-16,-44 11,0 1,1 1,0 1,0 1,0 1,1 1,0 1,22-1,360 5,-143 1,1221-2,-1463-2,-1 0,0 0,25-8,-22 5,42-5,52-5,-19 2,197 8,-163 7,-27-1,117-3,-98-12,-69 7,56-2,-10 11,72-3,-85-13,-57 8,38-4,-56 10,-1-1,1-1,11-2,-3-3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7:44.07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0 244,'547'0,"-528"-1,-1-1,1-1,23-6,-21 3,42-3,242 6,-157 5,3221-2,-3336-2,0-1,-1-2,55-16,-50 12,-1 1,52-5,40-1,12-2,292 14,-218 4,279-2,-468-1,-1-2,37-7,-32 4,34-2,-33 4,35-7,24-3,35-1,48-3,251 19,-390-3,0-1,33-7,44-5,137 13,-130 3,-91-1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4:27:49.38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92,'2527'0,"-2506"1,-1 1,0 1,0 0,0 2,0 0,28 12,-26-11,0 0,1-2,0 0,0-2,0 0,28-2,31 2,6 12,-59-8,35 2,275-5,-175-5,1117 2,-1251-2,-1-1,1-1,41-13,35-5,28 11,207 8,-169 5,-168-2,48 1,1-3,52-9,-37 1,91-1,70 11,-85 2,1153-2,-1269-1,0-2,36-8,-32 5,40-3,102 9,33-1,-121-13,-56 8,36-2,51-7,-23 1,26 10,-94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00:44.0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92,'487'0,"-453"-1,66-13,9-1,-81 12,49-12,-30 5,2-1,-14 4,1 0,52-2,240 9,-142 1,-160-1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11:39.9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0 120,'19'-1,"0"-1,37-9,-29 5,118-28,86-16,-156 42,0 3,1 3,-1 3,110 17,76 34,-101-17,-58-20,-68-12,1 2,38 11,-15 2,-26-7,1-1,0-1,0-2,68 5,456-13,-208 0,2850 1,-3175 1,-1 1,43 10,-41-6,1-2,28 2,35-7,33 2,-101 2,32 8,-34-6,41 4,265-7,-167-3,143 1,-274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11:42.9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0 334,'6'0,"0"-1,0 0,0-1,0 0,0 0,0 0,8-5,3 0,133-61,-81 34,143-47,-175 70,52-23,-71 28,0 1,0 1,0 0,1 1,0 1,-1 1,35 1,-25 1,-1-2,47-7,-30 0,0 3,79-1,-102 5,-1-1,38-9,-35 6,37-4,130 8,-108 2,-73-1,0 1,1 0,-1 0,0 1,0 0,0 1,0 0,-1 0,1 1,-1 0,10 7,-10-7,1 0,-1-1,1 0,10 2,17 7,-19-4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11:46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34,'419'-12,"45"-9,0 22,-171 0,-87-1,-180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7T10:11:54.7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0 215,'38'-6,"-13"0,665-92,-449 68,741-45,-83 80,-871-4,-1 2,1 1,39 11,-60-13,-1 1,0-1,-1 1,1 0,0 1,-1-1,8 7,-8-5,1-1,0 0,1 0,-1 0,12 4,-3-4,0-1,25 3,17 3,-31-4,0-1,51 1,-12-1,-50-2,-1 0,17 6,7 2,-16-6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4D948-BA34-4C8C-BEAB-5E16CD31146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D8635-D75E-4AC1-A498-C709B36DF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4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increasing use of CIED FOR VARIOUS CONDITONS LIKE BRADYCARDIA, HEART FAILURE TACHYARRYTHMIAS  </a:t>
            </a:r>
            <a:r>
              <a:rPr lang="en-US" dirty="0">
                <a:sym typeface="Wingdings" panose="05000000000000000000" pitchFamily="2" charset="2"/>
              </a:rPr>
              <a:t> CIED INFECTIONS HAS  BECOME INCREASINGLY PREVALENTS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 clinical presentation and management of CIED INFECTIONS  VARY ACCORDING TO THE : LOCATION , EXTENT OF INFECTION PATIENT CHARACTERSTICS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Device-related in-</a:t>
            </a:r>
            <a:r>
              <a:rPr lang="en-US" dirty="0" err="1"/>
              <a:t>fection</a:t>
            </a:r>
            <a:r>
              <a:rPr lang="en-US" dirty="0"/>
              <a:t> is, however one of the most serious complications of cardiac implantable electronic device (CIED) therapy associated with significant morbidity, mortality, and financial healthcare bur-den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49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DELAYED </a:t>
            </a:r>
            <a:r>
              <a:rPr lang="en-US" dirty="0">
                <a:sym typeface="Wingdings" panose="05000000000000000000" pitchFamily="2" charset="2"/>
              </a:rPr>
              <a:t> DEMONSTRATED  IN A PROSPECTIVE STUDY IN PATIENTS UNDERGOING PACEMAKER. 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BASED ON MOLECULAR TYPING   ISOLATES RECOVERED AT INSERTION AND AT THE TIME OF THE INFECTION WERE IDENTICAL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7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***INFECTIONS INVOLVING GENERATOR POCKET . . .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r>
              <a:rPr lang="en-US" dirty="0">
                <a:sym typeface="Wingdings" panose="05000000000000000000" pitchFamily="2" charset="2"/>
              </a:rPr>
              <a:t>***SMOLDERING    BOTH THE CASES CONTAMINATION OCCUR AT THE TIME OF IMPLANATION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68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diagnosis of pocket infection </a:t>
            </a:r>
            <a:r>
              <a:rPr lang="en-US" dirty="0" err="1"/>
              <a:t>shud</a:t>
            </a:r>
            <a:r>
              <a:rPr lang="en-US" dirty="0"/>
              <a:t> be suspected wen </a:t>
            </a:r>
            <a:r>
              <a:rPr lang="en-US" dirty="0" err="1"/>
              <a:t>ther</a:t>
            </a:r>
            <a:r>
              <a:rPr lang="en-US" dirty="0"/>
              <a:t> is inflammation overlying implanted device. . .</a:t>
            </a:r>
          </a:p>
          <a:p>
            <a:endParaRPr lang="en-US" dirty="0"/>
          </a:p>
          <a:p>
            <a:r>
              <a:rPr lang="en-US" dirty="0"/>
              <a:t>POCKET INFECTION MUST BE DISTINGUISHED FROM. . . .</a:t>
            </a:r>
          </a:p>
          <a:p>
            <a:endParaRPr lang="en-US" dirty="0"/>
          </a:p>
          <a:p>
            <a:r>
              <a:rPr lang="en-US" dirty="0"/>
              <a:t>IN THE ABSENCE OF STITCH ABSCEES </a:t>
            </a:r>
            <a:r>
              <a:rPr lang="en-US" dirty="0">
                <a:sym typeface="Wingdings" panose="05000000000000000000" pitchFamily="2" charset="2"/>
              </a:rPr>
              <a:t> DIFFICULT TO DISTINGUISH FROM EARLY POSTIMPLANTATION INFLAMMATION.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1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warranted </a:t>
            </a:r>
            <a:r>
              <a:rPr lang="en-US" dirty="0">
                <a:sym typeface="Wingdings" panose="05000000000000000000" pitchFamily="2" charset="2"/>
              </a:rPr>
              <a:t> as the diagnostic yield is low  and potential risk of introducing microorganism.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PATIENT WITH OVERT POCKET INFECTION   DRAINING PURULENT FLUID SHUD BE CULTURES  +  BLOOD CULTURE SHUD BE DRAWN ATLEAST 2 OR 3 SETS  EMPIRIC ANTIBIOTIC THERAPY SHUD BE STARTED.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58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3 SETS OF BLD CULTURES SHOULD BE TAKEN ATLEAST 30 MINS IN BETWWEN</a:t>
            </a:r>
          </a:p>
          <a:p>
            <a:pPr marL="228600" indent="-228600">
              <a:buAutoNum type="arabicPeriod"/>
            </a:pPr>
            <a:endParaRPr lang="en-US" dirty="0"/>
          </a:p>
          <a:p>
            <a:r>
              <a:rPr lang="en-US" dirty="0"/>
              <a:t>2. SWABS COLLECTED FROM CHRONIC DRAINING SINUS OR FISTULA ARE DISCOURAGED ,INSTEAD TISSUE OR FLUID COLLECTED FROM THE POCKET SHOULD BE ENCOURAGED</a:t>
            </a:r>
          </a:p>
          <a:p>
            <a:endParaRPr lang="en-US" dirty="0"/>
          </a:p>
          <a:p>
            <a:r>
              <a:rPr lang="en-US" dirty="0"/>
              <a:t>3. DURING EXTRACTION PROCEDURE DISTAL AND PROXIMAL LEADS AND GENERATD POCKET TISSUE SHOULD BE SENT FOR CULTURE</a:t>
            </a:r>
          </a:p>
          <a:p>
            <a:endParaRPr lang="en-US" dirty="0"/>
          </a:p>
          <a:p>
            <a:r>
              <a:rPr lang="en-US" dirty="0"/>
              <a:t>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7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*** PATIENTS WITH CIED SYSTEMIC INFECTION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*** SYNONYMS OF CIED SYSTEMIC INFECTION  LEAD INFECTION AND DEVICE RELATED 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2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INFECTION OF THE INTRAVASCULAR COMPONENT OF CIED SYSTEM OCCURS PRIMARILY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OCASSIONALLY VEGETATIONS MAY BE SEEN  ON THE LEAD AS IT TRAVERSE FROM SVC TO RA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/>
              <a:t>ENDOCARDITIS LIKE VEGETATION  OCCUR PREIMARILY ON </a:t>
            </a:r>
            <a:r>
              <a:rPr lang="en-US" dirty="0">
                <a:sym typeface="Wingdings" panose="05000000000000000000" pitchFamily="2" charset="2"/>
              </a:rPr>
              <a:t>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SEEDING OF THE CIED FROM BACTEREMIA.  PRIMARILY INVOLVE INTRACARDIAC LEAD.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46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*** ENDOCARDITIS  IS AN IMPORTANT FEATURE OF CIED SYSTEMIC INFECTION.</a:t>
            </a:r>
          </a:p>
          <a:p>
            <a:endParaRPr lang="en-US" dirty="0"/>
          </a:p>
          <a:p>
            <a:r>
              <a:rPr lang="en-US" dirty="0"/>
              <a:t>OCASSIONALLY </a:t>
            </a:r>
            <a:r>
              <a:rPr lang="en-US" dirty="0">
                <a:sym typeface="Wingdings" panose="05000000000000000000" pitchFamily="2" charset="2"/>
              </a:rPr>
              <a:t> ECHO DEMONSTRATES ISOLATED LEFT SIDED IE OR FAILS TO DEMONSTRATE A VEGETATION IN CIED LEAD INFCTION &amp; BACTEREMIA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94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STANDARDISED CRITERIA TOOL FOR CIED ENDOCARDITIS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90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FIRST IMAGING TOOL </a:t>
            </a:r>
            <a:r>
              <a:rPr lang="en-US" dirty="0">
                <a:sym typeface="Wingdings" panose="05000000000000000000" pitchFamily="2" charset="2"/>
              </a:rPr>
              <a:t> TTE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ISSUE HERE IS  IN THE ABSENCE OF TYPICAL VEGETATION OF MEASURABLE SIZE  TTE &amp; TEE  MAY BE FALSE NEGATIV 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LEAD MASSES IN ASYMPTOMATIC CIED CARRIERS MAY BE OBSERVED IN TTE / TEE   DONOT PREDICT IE.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FDG PET / WBC SCINTIGRAPHY  ADDITIONAL DIAGNOSTIC VALUE IN POSSIBLE CIED INFECTIONS  DIFFERENTIATE EARLY  SUPERFICIAL INFECTION VS DEEP POCKET INFECTION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5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True incidence of CIED INFECTIONS  is difficult to determine due to lack of comprehensive </a:t>
            </a:r>
            <a:r>
              <a:rPr lang="en-US" dirty="0" err="1"/>
              <a:t>registery</a:t>
            </a:r>
            <a:r>
              <a:rPr lang="en-US" dirty="0"/>
              <a:t>  </a:t>
            </a:r>
            <a:r>
              <a:rPr lang="en-US" dirty="0">
                <a:sym typeface="Wingdings" panose="05000000000000000000" pitchFamily="2" charset="2"/>
              </a:rPr>
              <a:t>  range of values form various observational series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Incidenc</a:t>
            </a:r>
            <a:r>
              <a:rPr lang="en-US" dirty="0">
                <a:sym typeface="Wingdings" panose="05000000000000000000" pitchFamily="2" charset="2"/>
              </a:rPr>
              <a:t> rate </a:t>
            </a:r>
            <a:r>
              <a:rPr lang="en-US" dirty="0" err="1">
                <a:sym typeface="Wingdings" panose="05000000000000000000" pitchFamily="2" charset="2"/>
              </a:rPr>
              <a:t>wre</a:t>
            </a:r>
            <a:r>
              <a:rPr lang="en-US" dirty="0">
                <a:sym typeface="Wingdings" panose="05000000000000000000" pitchFamily="2" charset="2"/>
              </a:rPr>
              <a:t> lowest  during the  </a:t>
            </a:r>
            <a:r>
              <a:rPr lang="en-US" dirty="0" err="1">
                <a:sym typeface="Wingdings" panose="05000000000000000000" pitchFamily="2" charset="2"/>
              </a:rPr>
              <a:t>intial</a:t>
            </a:r>
            <a:r>
              <a:rPr lang="en-US" dirty="0">
                <a:sym typeface="Wingdings" panose="05000000000000000000" pitchFamily="2" charset="2"/>
              </a:rPr>
              <a:t> implantation  and 1.5 to 3 times higher  revision or replacement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5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FDG PET / WBC SCINTIGRAPHY  ADDITIONAL DIAGNOSTIC VALUE IN POSSIBLE CIED INFECTIONS  DIFFERENTIATE EARLY  SUPERFICIAL INFECTION VS DEEP POCKET INFECTION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ANOTHER USEFUL SITUATION</a:t>
            </a:r>
            <a:r>
              <a:rPr lang="en-US" dirty="0">
                <a:sym typeface="Wingdings" panose="05000000000000000000" pitchFamily="2" charset="2"/>
              </a:rPr>
              <a:t> WHEN PATIENT PRESENT WITH SYSTEMIC INFECTION WITHOUT LOCAL FINDINGS  FDG PET 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ISSUE  AFTER DEVICE IMPLANTATION THERE ARE POST INFLAMMATORY CHANGES THAT MAY APPAER SIMILAR TO THAT OF INFECTION UPTO 6WEEKS  DURING THIS PERIOD  USEFULNESS IS DOUBTFUL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WBC SCINTIGRAPHY  HIGH SENSITIVITY &amp; SPECIFICITY (94% VS 100%)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FDG PET  ABILITY OF WHOLE BODY EVALUATION  PARTICULARLY USEFUL  UNEXPECTED EMBOLISATION AND METASTATIC INFECTIIONS</a:t>
            </a: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85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69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 BEST TREATMNT OF DEVICE RELATD INFECTION </a:t>
            </a:r>
            <a:r>
              <a:rPr lang="en-US" dirty="0">
                <a:sym typeface="Wingdings" panose="05000000000000000000" pitchFamily="2" charset="2"/>
              </a:rPr>
              <a:t> PREVENTION.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2. CONSIDERATN  SHUD B GIVEN  TO WHETHER   RISK OF DEVIC IMPLNTATION   OUTWEIGHS BENEFIT</a:t>
            </a:r>
          </a:p>
          <a:p>
            <a:pPr marL="0" indent="0">
              <a:buNone/>
            </a:pPr>
            <a:r>
              <a:rPr lang="en-US" dirty="0"/>
              <a:t>3. THE DECISION TO EXTRACT OR ABANDON LEAD IS A COMPLEX DECISION  </a:t>
            </a:r>
            <a:r>
              <a:rPr lang="en-US" dirty="0">
                <a:sym typeface="Wingdings" panose="05000000000000000000" pitchFamily="2" charset="2"/>
              </a:rPr>
              <a:t> MAD ON INDIVIDUAL BASIS</a:t>
            </a:r>
          </a:p>
          <a:p>
            <a:pPr marL="228600" indent="-228600">
              <a:buAutoNum type="arabicPeriod" startAt="4"/>
            </a:pPr>
            <a:r>
              <a:rPr lang="en-US" dirty="0"/>
              <a:t>BOTH IN OPERATING . . . MINIMUM STANDARDS FOR THE ENVIRONMENT FOR CIED PROCEDURES HAVE BEEN PUBLISHED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TPI VIA JUGULAR ROUTE MAY PROVIDE A LOWER RISK OF INF THAN GROIN ACCESS { LARGE SCALE STUDIES MNOT AVAILABLE}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34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IN PATIENTS WHO ARE NOT AT HIGH RISK FOR THROMBO EMBOLIC EVENTS HOLDING ANTI COAGULATION FOR THE PROCEDURE AND RESTARTING WHEN THE BLEEDING IS REDUCED</a:t>
            </a:r>
          </a:p>
          <a:p>
            <a:endParaRPr lang="en-US" dirty="0"/>
          </a:p>
          <a:p>
            <a:r>
              <a:rPr lang="en-US" dirty="0"/>
              <a:t>2. THERAPEUTIC LMWH SHOULD BE AVOIDED</a:t>
            </a:r>
          </a:p>
          <a:p>
            <a:endParaRPr lang="en-US" dirty="0"/>
          </a:p>
          <a:p>
            <a:r>
              <a:rPr lang="en-US" dirty="0"/>
              <a:t>3. FOR ELECTIVE PROCEDURE  </a:t>
            </a:r>
            <a:r>
              <a:rPr lang="en-US" dirty="0">
                <a:sym typeface="Wingdings" panose="05000000000000000000" pitchFamily="2" charset="2"/>
              </a:rPr>
              <a:t> S. AUREUS COLONISATION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4. </a:t>
            </a:r>
            <a:r>
              <a:rPr lang="en-US" dirty="0"/>
              <a:t>SKIN WASH </a:t>
            </a:r>
            <a:r>
              <a:rPr lang="en-US" dirty="0">
                <a:sym typeface="Wingdings" panose="05000000000000000000" pitchFamily="2" charset="2"/>
              </a:rPr>
              <a:t> CAN REDUCE COLONISATION , HAS BEEN SHOWN IN SOME SURGICAL STUDIES BUT THERE IS NO STUDIES SPECIFICALLY TO CIED INTERVENTION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DIVERSERECCOMENDATION FOR ITS ROUTINE USE CANNOT BE STRONGLY SUPPORTED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3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SPECIES</a:t>
            </a:r>
            <a:r>
              <a:rPr lang="en-US" dirty="0">
                <a:sym typeface="Wingdings" panose="05000000000000000000" pitchFamily="2" charset="2"/>
              </a:rPr>
              <a:t>CURRENTLY THERE ARE NO SIGNIFICANT  DATA  TO SUPPRT ROUTINE MRSA COVERAGE  ITS USAGE SHUD B GUIDED BY PREVALENCE OF MRSA IN IMPLANTING INSTITUTION.</a:t>
            </a:r>
          </a:p>
          <a:p>
            <a:r>
              <a:rPr lang="en-US" dirty="0">
                <a:sym typeface="Wingdings" panose="05000000000000000000" pitchFamily="2" charset="2"/>
              </a:rPr>
              <a:t>ANTIBIOTICS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3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1.RCT HAVE DEMONSTRATED ALCOHOLIC 2%CHLORHRXDN TO BE SUPERIOR TO POVIDINE IODINE FOR SKIN PREP PRIOR TO SX</a:t>
            </a:r>
          </a:p>
          <a:p>
            <a:r>
              <a:rPr lang="en-US" dirty="0"/>
              <a:t>THE ANTISEPTIC</a:t>
            </a:r>
            <a:r>
              <a:rPr lang="en-US" dirty="0">
                <a:sym typeface="Wingdings" panose="05000000000000000000" pitchFamily="2" charset="2"/>
              </a:rPr>
              <a:t> ALLOWED TO DRY COMPLETELY BEFORE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2 . ANTIBOTIC ENVLP== LOCALLY RELEASES MINOCYCLIUNE AND RIFAMPIN --. MIN OF 7 DAYS TO PREVENT INF AND BIOFILM FORMATION</a:t>
            </a:r>
          </a:p>
          <a:p>
            <a:r>
              <a:rPr lang="en-US" dirty="0">
                <a:sym typeface="Wingdings" panose="05000000000000000000" pitchFamily="2" charset="2"/>
              </a:rPr>
              <a:t>WRAP –IT TRAIL-&gt;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9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TREATED SHORT BENEFIT, THE NUMBER OF PATIENTS NEEDED TO RX ONE INFECTION WAS HIGH</a:t>
            </a:r>
          </a:p>
          <a:p>
            <a:r>
              <a:rPr lang="en-US" dirty="0"/>
              <a:t>THE EXCLUSION OF HIGH RISK PATIENTS MAY HAVE CONTRIBUTED TO LOWER THAN EXPECTED RATE  OF INF WHICH IS OBSERVD IN OTHER PROSPECTIVE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90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1.VIGOROUS POCKET IRRIGATION  IS RECCMNDED--. USE OF LOCAL INSTILLATION OF ANTIBIOTIC OR ANTUSEPTC IS NOT RECCMNDED</a:t>
            </a:r>
          </a:p>
          <a:p>
            <a:endParaRPr lang="en-US" dirty="0"/>
          </a:p>
          <a:p>
            <a:r>
              <a:rPr lang="en-US" dirty="0"/>
              <a:t>2. WOUND DEHISENCE OR SUPRFCIAL INF CAN LEAD TO FRANK POCKET INFECTION</a:t>
            </a:r>
          </a:p>
          <a:p>
            <a:endParaRPr lang="en-US" dirty="0"/>
          </a:p>
          <a:p>
            <a:r>
              <a:rPr lang="en-US" dirty="0"/>
              <a:t>3. CLOSURE IN LAYERS MINIMISES WOUND TENSION AND REDUCES THE RISK OF DEHISENCE AND INF</a:t>
            </a:r>
          </a:p>
          <a:p>
            <a:endParaRPr lang="en-US" dirty="0"/>
          </a:p>
          <a:p>
            <a:r>
              <a:rPr lang="en-US" dirty="0"/>
              <a:t>4.SKIN CLOSURE CAN BE WITH A SUBCUTICULAR ABSORBABALE SUTURE, NON ABSORBABLE SUTURE , SURGICAL STAPLER OR SURGICAL ADHESIVES</a:t>
            </a:r>
          </a:p>
          <a:p>
            <a:r>
              <a:rPr lang="en-US" dirty="0"/>
              <a:t>IF NON ABSORBABLE SUTURE USED IT SHOULD BE REMOVED IN TIMELY MANNER ( 7-14 DAYS)</a:t>
            </a:r>
          </a:p>
          <a:p>
            <a:endParaRPr lang="en-US" dirty="0"/>
          </a:p>
          <a:p>
            <a:r>
              <a:rPr lang="en-US" dirty="0"/>
              <a:t>ALTHOUGH NO DATA INDIACTING THE TYPE OF SUTURE MATERIAL IMPACTS THE RISK OF INF</a:t>
            </a:r>
            <a:r>
              <a:rPr lang="en-US" dirty="0">
                <a:sym typeface="Wingdings" panose="05000000000000000000" pitchFamily="2" charset="2"/>
              </a:rPr>
              <a:t> BUT MANY PREFER NON BRAIDED MONO FILAMENT SUTURES</a:t>
            </a:r>
            <a:r>
              <a:rPr lang="en-US" dirty="0"/>
              <a:t> </a:t>
            </a:r>
          </a:p>
          <a:p>
            <a:r>
              <a:rPr lang="en-US" dirty="0"/>
              <a:t>SOME SUTURES ARE IMPREGNATED WITH ANTIBIOTICS</a:t>
            </a:r>
          </a:p>
          <a:p>
            <a:endParaRPr lang="en-US" dirty="0"/>
          </a:p>
          <a:p>
            <a:r>
              <a:rPr lang="en-US" dirty="0"/>
              <a:t> POCKET HEMATOMA  INCREASE RISK OF INFECTION</a:t>
            </a:r>
          </a:p>
          <a:p>
            <a:br>
              <a:rPr lang="en-US" dirty="0"/>
            </a:br>
            <a:r>
              <a:rPr lang="en-US" dirty="0"/>
              <a:t>THERE ARE NO DATA SUPPRTING TROPICAL HEMOSTATIC AGENT </a:t>
            </a:r>
          </a:p>
          <a:p>
            <a:r>
              <a:rPr lang="en-US" dirty="0"/>
              <a:t>DIAGNOSTIC OR THERAPUTIC ASPIRATION OF HEMATOMA IS C/I. HEMATOMA EVACUATION SHOULD ONLY BE DOME IF PAIN MX IS UNMANAGEABLE OR WOUND CLOSURE IS THREATENED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9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HENCE ALL MEASURES MUST BE TAKEN TO AVOID THIS NEED. SOME OPERATORS DELAY REINERVNTN BY WEEKS [EG- LEAD REPOSITIONING] IN AN ATTEMPT TO REDUCE REINFECTION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MAY ALSO ALLEVIATE THE PAIN ASSOC. WITH EARLY REINTRVNTN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86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STAPH AUREUS</a:t>
            </a:r>
            <a:r>
              <a:rPr lang="en-US" dirty="0">
                <a:sym typeface="Wingdings" panose="05000000000000000000" pitchFamily="2" charset="2"/>
              </a:rPr>
              <a:t> [ ESPECIALLY IN THE ABSENCE OF CLEAR PORTAL OF ENTRY , AND IT IS OCCURING WITHIN THREE MONTHS OF DEVICE MANIPULATION OR PERSISTING OR RECURRING INSPITE OF ANTIMICROBIAL THERAPY//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PORTAL OF ENTRYESPECIALLY DUE TO ORGANISMS THAT COMMONLY CAUSE ENDOCARDITIS SUCH AS STREPTOCOCCI, ALPHA AND BETA HEMOLYTIC STREPTOCOCCI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0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PUBLICALLY AVAILABLE PATIENT CARE DATA BASE IN 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96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1.GENERATOR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 MAJOR COMPLICATIONS R INFREQUENT ,&lt; 2% &amp; EXTRACTION RELATED INHOSPITAL MORTALITY &lt; 1%</a:t>
            </a:r>
          </a:p>
          <a:p>
            <a:endParaRPr lang="en-US" dirty="0"/>
          </a:p>
          <a:p>
            <a:r>
              <a:rPr lang="en-US" dirty="0"/>
              <a:t>2. WARRENTED</a:t>
            </a:r>
            <a:r>
              <a:rPr lang="en-US" dirty="0">
                <a:sym typeface="Wingdings" panose="05000000000000000000" pitchFamily="2" charset="2"/>
              </a:rPr>
              <a:t> IN SMALL OBS STUDIES TRANSVENOUS REMOVAL OF CIED LEADS WITH LARGE VEGETATIONS WAS ASSOCIATED WITH HEMODYNAMICALLY SIGNIFICANT PULM EMBOLISM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3. FIBROUS CAPSULE POCKET SHOULD BE IRRIGATED WITH STERILE SALINE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31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DEVICE RETENTION MAY BE REASONABLY ATTEMPETED IN THE FOLLOWING CIRCUMSATNCES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41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OPTIMAL TIME FOR CIED RE IMPLTNTN IS UNCERTAIN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8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These risk factors may b modifiable or non </a:t>
            </a:r>
            <a:r>
              <a:rPr lang="en-US" dirty="0" err="1"/>
              <a:t>modfifiable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Identifiable of modifiable risk factor </a:t>
            </a:r>
            <a:r>
              <a:rPr lang="en-US" dirty="0">
                <a:sym typeface="Wingdings" panose="05000000000000000000" pitchFamily="2" charset="2"/>
              </a:rPr>
              <a:t> they may allow  for preventive measures.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Antibiotic prophylaxis was </a:t>
            </a:r>
            <a:r>
              <a:rPr lang="en-US" dirty="0" err="1">
                <a:sym typeface="Wingdings" panose="05000000000000000000" pitchFamily="2" charset="2"/>
              </a:rPr>
              <a:t>a/w</a:t>
            </a:r>
            <a:r>
              <a:rPr lang="en-US" dirty="0">
                <a:sym typeface="Wingdings" panose="05000000000000000000" pitchFamily="2" charset="2"/>
              </a:rPr>
              <a:t> 70% RRR  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The </a:t>
            </a:r>
            <a:r>
              <a:rPr lang="en-US" dirty="0" err="1">
                <a:sym typeface="Wingdings" panose="05000000000000000000" pitchFamily="2" charset="2"/>
              </a:rPr>
              <a:t>prsesnce</a:t>
            </a:r>
            <a:r>
              <a:rPr lang="en-US" dirty="0">
                <a:sym typeface="Wingdings" panose="05000000000000000000" pitchFamily="2" charset="2"/>
              </a:rPr>
              <a:t> of hematoma was </a:t>
            </a:r>
            <a:r>
              <a:rPr lang="en-US" dirty="0" err="1">
                <a:sym typeface="Wingdings" panose="05000000000000000000" pitchFamily="2" charset="2"/>
              </a:rPr>
              <a:t>a/w</a:t>
            </a:r>
            <a:r>
              <a:rPr lang="en-US" dirty="0">
                <a:sym typeface="Wingdings" panose="05000000000000000000" pitchFamily="2" charset="2"/>
              </a:rPr>
              <a:t>   9 fold increased risk of infection  bruise control study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Early reoperation for hematoma or lead dislodgement  strongest  R/F  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Procedure duration  was </a:t>
            </a:r>
            <a:r>
              <a:rPr lang="en-US" dirty="0" err="1">
                <a:sym typeface="Wingdings" panose="05000000000000000000" pitchFamily="2" charset="2"/>
              </a:rPr>
              <a:t>a/w</a:t>
            </a:r>
            <a:r>
              <a:rPr lang="en-US" dirty="0">
                <a:sym typeface="Wingdings" panose="05000000000000000000" pitchFamily="2" charset="2"/>
              </a:rPr>
              <a:t> multifold increased risk of infection</a:t>
            </a:r>
          </a:p>
          <a:p>
            <a:pPr marL="228600" indent="-2286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Device generator replacement roughly doubles the risk of infection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7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STAPH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 err="1">
                <a:sym typeface="Wingdings" panose="05000000000000000000" pitchFamily="2" charset="2"/>
              </a:rPr>
              <a:t>CoNS</a:t>
            </a:r>
            <a:r>
              <a:rPr lang="en-US" dirty="0">
                <a:sym typeface="Wingdings" panose="05000000000000000000" pitchFamily="2" charset="2"/>
              </a:rPr>
              <a:t> CAUSE THE MAJORITY OF GENERATOR POCKET INF AND UPTO 90%DEVICE RELATED INF ENDOCARDITIS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9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DATAS HAVE BEEN OBTAINED FORM DIFFERENT STUDIES . . . </a:t>
            </a:r>
          </a:p>
          <a:p>
            <a:r>
              <a:rPr lang="en-US" dirty="0"/>
              <a:t>STAPHYLOCOCCUS </a:t>
            </a:r>
            <a:r>
              <a:rPr lang="en-US" dirty="0">
                <a:sym typeface="Wingdings" panose="05000000000000000000" pitchFamily="2" charset="2"/>
              </a:rPr>
              <a:t> OF WHICH 60% OF INF LOCALISED WAS POCKET INF  AND 40% WERE ENDOVASCULAR INFLAMMATION WITHOUT POCKET INFLAMMATION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01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MORTALITY</a:t>
            </a:r>
            <a:r>
              <a:rPr lang="en-US" dirty="0">
                <a:sym typeface="Wingdings" panose="05000000000000000000" pitchFamily="2" charset="2"/>
              </a:rPr>
              <a:t> IT IS LIKELY THAT MANY OF THESE PATIENTS HAVE PRIMARY INFECTIONS OF THE CIED PARTICULARLY WHEN BACTEREMIA OCCURS LESS THAN 3 MONTHS</a:t>
            </a:r>
            <a:endParaRPr lang="en-US" dirty="0"/>
          </a:p>
          <a:p>
            <a:endParaRPr lang="en-US" dirty="0"/>
          </a:p>
          <a:p>
            <a:r>
              <a:rPr lang="en-US" dirty="0"/>
              <a:t>SECONDARY BACTEREMIC SEEDING  OF THE CIED  FROM STAPHYLOCOCCUS FROM REMOTE SITE.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14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PREDICTION SCORE TO ESTIMATE THE RISK OF 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Datas</a:t>
            </a:r>
            <a:r>
              <a:rPr lang="en-US" dirty="0"/>
              <a:t> on fungemia in patients with </a:t>
            </a:r>
            <a:r>
              <a:rPr lang="en-US" dirty="0" err="1"/>
              <a:t>cied</a:t>
            </a:r>
            <a:r>
              <a:rPr lang="en-US" dirty="0"/>
              <a:t> are sparse.</a:t>
            </a:r>
          </a:p>
          <a:p>
            <a:endParaRPr lang="en-US" dirty="0"/>
          </a:p>
          <a:p>
            <a:r>
              <a:rPr lang="en-US" dirty="0"/>
              <a:t>2. 90% of fungemia were  </a:t>
            </a:r>
            <a:r>
              <a:rPr lang="en-US" dirty="0" err="1"/>
              <a:t>a/w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3. Hospital discharge  among cases </a:t>
            </a:r>
            <a:r>
              <a:rPr lang="en-US" dirty="0" err="1">
                <a:sym typeface="Wingdings" panose="05000000000000000000" pitchFamily="2" charset="2"/>
              </a:rPr>
              <a:t>wer</a:t>
            </a:r>
            <a:r>
              <a:rPr lang="en-US" dirty="0">
                <a:sym typeface="Wingdings" panose="05000000000000000000" pitchFamily="2" charset="2"/>
              </a:rPr>
              <a:t>  device </a:t>
            </a:r>
            <a:r>
              <a:rPr lang="en-US" dirty="0" err="1">
                <a:sym typeface="Wingdings" panose="05000000000000000000" pitchFamily="2" charset="2"/>
              </a:rPr>
              <a:t>wer</a:t>
            </a:r>
            <a:r>
              <a:rPr lang="en-US" dirty="0">
                <a:sym typeface="Wingdings" panose="05000000000000000000" pitchFamily="2" charset="2"/>
              </a:rPr>
              <a:t> removed vs retained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8635-D75E-4AC1-A498-C709B36DF9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49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97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5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90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95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59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4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61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9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27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7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2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38.png"/><Relationship Id="rId18" Type="http://schemas.openxmlformats.org/officeDocument/2006/relationships/customXml" Target="../ink/ink23.xml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customXml" Target="../ink/ink20.xm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customXml" Target="../ink/ink19.xml"/><Relationship Id="rId19" Type="http://schemas.openxmlformats.org/officeDocument/2006/relationships/image" Target="../media/image41.png"/><Relationship Id="rId4" Type="http://schemas.openxmlformats.org/officeDocument/2006/relationships/customXml" Target="../ink/ink16.xml"/><Relationship Id="rId9" Type="http://schemas.openxmlformats.org/officeDocument/2006/relationships/image" Target="../media/image36.png"/><Relationship Id="rId14" Type="http://schemas.openxmlformats.org/officeDocument/2006/relationships/customXml" Target="../ink/ink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12" Type="http://schemas.openxmlformats.org/officeDocument/2006/relationships/customXml" Target="../ink/ink2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.xml"/><Relationship Id="rId5" Type="http://schemas.openxmlformats.org/officeDocument/2006/relationships/image" Target="../media/image52.png"/><Relationship Id="rId4" Type="http://schemas.openxmlformats.org/officeDocument/2006/relationships/customXml" Target="../ink/ink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3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customXml" Target="../ink/ink37.xml"/><Relationship Id="rId5" Type="http://schemas.openxmlformats.org/officeDocument/2006/relationships/customXml" Target="../ink/ink34.xm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customXml" Target="../ink/ink3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ustomXml" Target="../ink/ink38.xml"/><Relationship Id="rId7" Type="http://schemas.openxmlformats.org/officeDocument/2006/relationships/customXml" Target="../ink/ink40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customXml" Target="../ink/ink39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13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customXml" Target="../ink/ink4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2.xml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openxmlformats.org/officeDocument/2006/relationships/customXml" Target="../ink/ink44.xml"/><Relationship Id="rId4" Type="http://schemas.openxmlformats.org/officeDocument/2006/relationships/customXml" Target="../ink/ink41.xml"/><Relationship Id="rId9" Type="http://schemas.openxmlformats.org/officeDocument/2006/relationships/image" Target="../media/image69.png"/><Relationship Id="rId14" Type="http://schemas.openxmlformats.org/officeDocument/2006/relationships/customXml" Target="../ink/ink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FAE5-FBA5-43C9-AD93-3362E9126E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Cied</a:t>
            </a:r>
            <a:r>
              <a:rPr lang="en-US" dirty="0"/>
              <a:t> infections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208BE-4EDB-D9AD-D48E-377EF20FC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695" y="4859261"/>
            <a:ext cx="8637072" cy="977621"/>
          </a:xfrm>
        </p:spPr>
        <p:txBody>
          <a:bodyPr/>
          <a:lstStyle/>
          <a:p>
            <a:r>
              <a:rPr lang="en-US" dirty="0"/>
              <a:t>Dr MOHAMMED AKMAL HAQ K P</a:t>
            </a:r>
          </a:p>
        </p:txBody>
      </p:sp>
    </p:spTree>
    <p:extLst>
      <p:ext uri="{BB962C8B-B14F-4D97-AF65-F5344CB8AC3E}">
        <p14:creationId xmlns:p14="http://schemas.microsoft.com/office/powerpoint/2010/main" val="3833673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AF603-FE09-83A8-9751-B73431A7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8" y="0"/>
            <a:ext cx="11628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7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9BBE-918E-975C-0497-C1AE8B9D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S. AUREUS BACTEREMIA :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02263F5-83DA-34E7-7403-839397713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90118"/>
              </p:ext>
            </p:extLst>
          </p:nvPr>
        </p:nvGraphicFramePr>
        <p:xfrm>
          <a:off x="1335314" y="1792156"/>
          <a:ext cx="9742094" cy="5229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6548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4162E-7912-556A-0B6D-A5352BDCE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76" y="293914"/>
            <a:ext cx="8984848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1D57-D94A-F5C4-C995-39A36723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5D03F-3E40-DF5F-D517-9120D0E0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20000"/>
          </a:bodyPr>
          <a:lstStyle/>
          <a:p>
            <a:r>
              <a:rPr lang="en-US" dirty="0" err="1"/>
              <a:t>Datas</a:t>
            </a:r>
            <a:r>
              <a:rPr lang="en-US" dirty="0"/>
              <a:t>  :  sparse</a:t>
            </a:r>
          </a:p>
          <a:p>
            <a:endParaRPr lang="en-US" dirty="0"/>
          </a:p>
          <a:p>
            <a:r>
              <a:rPr lang="en-US" dirty="0"/>
              <a:t>Systematic </a:t>
            </a:r>
            <a:r>
              <a:rPr lang="en-US" dirty="0" err="1"/>
              <a:t>rview</a:t>
            </a:r>
            <a:r>
              <a:rPr lang="en-US" dirty="0"/>
              <a:t>  of case reports &amp; case series :  90%  are </a:t>
            </a:r>
            <a:r>
              <a:rPr lang="en-US" dirty="0" err="1"/>
              <a:t>a/w</a:t>
            </a:r>
            <a:r>
              <a:rPr lang="en-US" dirty="0"/>
              <a:t>  valve or lead involvement</a:t>
            </a:r>
          </a:p>
          <a:p>
            <a:endParaRPr lang="en-US" dirty="0"/>
          </a:p>
          <a:p>
            <a:r>
              <a:rPr lang="en-US" dirty="0"/>
              <a:t>Most of the patients : immunocompromised &amp; chronically ill</a:t>
            </a:r>
          </a:p>
          <a:p>
            <a:endParaRPr lang="en-US" dirty="0"/>
          </a:p>
          <a:p>
            <a:r>
              <a:rPr lang="en-US" dirty="0" err="1"/>
              <a:t>Cied</a:t>
            </a:r>
            <a:r>
              <a:rPr lang="en-US" dirty="0"/>
              <a:t> extraction  was associated with  increased survival to hospital discharge</a:t>
            </a:r>
          </a:p>
          <a:p>
            <a:pPr marL="0" indent="0">
              <a:buNone/>
            </a:pPr>
            <a:r>
              <a:rPr lang="en-US" dirty="0"/>
              <a:t>	[ 92% vs 52% 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A02FE9-32EC-4A33-FDA4-2841CC218706}"/>
                  </a:ext>
                </a:extLst>
              </p14:cNvPr>
              <p14:cNvContentPartPr/>
              <p14:nvPr/>
            </p14:nvContentPartPr>
            <p14:xfrm>
              <a:off x="-2579897" y="315672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A02FE9-32EC-4A33-FDA4-2841CC2187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33537" y="30487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272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8005-7B99-C33F-D366-D498C9CA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73556"/>
            <a:ext cx="11029616" cy="1013800"/>
          </a:xfrm>
        </p:spPr>
        <p:txBody>
          <a:bodyPr/>
          <a:lstStyle/>
          <a:p>
            <a:r>
              <a:rPr lang="en-US" dirty="0"/>
              <a:t> FORMS OF INFECTIONS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D3B88-D62D-19A3-8DFF-283CC8466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1268"/>
            <a:ext cx="11029615" cy="4927875"/>
          </a:xfrm>
        </p:spPr>
        <p:txBody>
          <a:bodyPr anchor="t">
            <a:normAutofit fontScale="85000" lnSpcReduction="10000"/>
          </a:bodyPr>
          <a:lstStyle/>
          <a:p>
            <a:r>
              <a:rPr lang="en-US" b="1" dirty="0"/>
              <a:t>CIED POCKET INFECTIONS</a:t>
            </a:r>
          </a:p>
          <a:p>
            <a:pPr marL="0" indent="0">
              <a:buNone/>
            </a:pPr>
            <a:r>
              <a:rPr lang="en-US" b="1" dirty="0"/>
              <a:t>	</a:t>
            </a:r>
          </a:p>
          <a:p>
            <a:pPr marL="0" indent="0">
              <a:buNone/>
            </a:pPr>
            <a:r>
              <a:rPr lang="en-US" b="1" dirty="0"/>
              <a:t>	INVOLVING :  SUBCUTANEOUS POCKET &amp; SUBCUTANEOUS SEGMENT OF LEADS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/>
              <a:t>	GENERALLY HAVE :  NEGATIVE BLOOD CULTURE  &amp; NO E/O LEAD OR VALVE 	VEGETATION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 SYSTEMIC INFECTION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	EXTENSION OF CIED POCKET INFECTION TO INVOL;VE INTRAVASCULAR LEADS 	</a:t>
            </a:r>
          </a:p>
          <a:p>
            <a:pPr marL="0" indent="0">
              <a:buNone/>
            </a:pPr>
            <a:r>
              <a:rPr lang="en-US" b="1" dirty="0"/>
              <a:t>	CONCURRENT POSITIVE BLOOD CULTURE AND /OR EVIDENCE OF A LEAD / VALVE  	VEGETATIONS ON TEE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3379-7BDD-9286-0B8D-9D250739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POCKET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0A914-3204-CDC1-478E-F8E24670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92829"/>
            <a:ext cx="11029615" cy="3777342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/>
              <a:t>Mc  source  :  perioperative contamination with skin flora</a:t>
            </a:r>
          </a:p>
          <a:p>
            <a:endParaRPr lang="en-US" dirty="0"/>
          </a:p>
          <a:p>
            <a:r>
              <a:rPr lang="en-US" dirty="0"/>
              <a:t>Present :  acute  or  delayed onset infection</a:t>
            </a:r>
          </a:p>
          <a:p>
            <a:endParaRPr lang="en-US" dirty="0"/>
          </a:p>
          <a:p>
            <a:r>
              <a:rPr lang="en-US" dirty="0" err="1"/>
              <a:t>Ppi</a:t>
            </a:r>
            <a:r>
              <a:rPr lang="en-US" dirty="0"/>
              <a:t> study  :  swab specimen  from pocket before and after </a:t>
            </a:r>
            <a:r>
              <a:rPr lang="en-US" dirty="0" err="1"/>
              <a:t>genetor</a:t>
            </a:r>
            <a:r>
              <a:rPr lang="en-US" dirty="0"/>
              <a:t> insertion [ 50% vs 37% ]</a:t>
            </a:r>
          </a:p>
          <a:p>
            <a:endParaRPr lang="en-US" dirty="0"/>
          </a:p>
          <a:p>
            <a:r>
              <a:rPr lang="en-US" dirty="0"/>
              <a:t>Subsequent </a:t>
            </a:r>
            <a:r>
              <a:rPr lang="en-US" dirty="0" err="1"/>
              <a:t>ppi</a:t>
            </a:r>
            <a:r>
              <a:rPr lang="en-US" dirty="0"/>
              <a:t> infection :   4.8% patients   </a:t>
            </a:r>
            <a:r>
              <a:rPr lang="en-US" dirty="0">
                <a:sym typeface="Wingdings" panose="05000000000000000000" pitchFamily="2" charset="2"/>
              </a:rPr>
              <a:t>  3 of the infections later </a:t>
            </a:r>
            <a:endParaRPr lang="en-US" dirty="0"/>
          </a:p>
          <a:p>
            <a:endParaRPr lang="en-US" dirty="0"/>
          </a:p>
          <a:p>
            <a:r>
              <a:rPr lang="en-US" dirty="0"/>
              <a:t>Organism  :  predominantly  cons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6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E321-B1FF-7217-BA6E-95CA831A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POCKET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E767-5953-FFE6-A349-F7878E57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38982"/>
            <a:ext cx="11029615" cy="4416247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/>
              <a:t>Typically develops :  soon after </a:t>
            </a:r>
            <a:r>
              <a:rPr lang="en-US" dirty="0" err="1"/>
              <a:t>cied</a:t>
            </a:r>
            <a:r>
              <a:rPr lang="en-US" dirty="0"/>
              <a:t> implantation  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Can also arise many months later    chronic smoldering infections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 Acute or subacute  pocket </a:t>
            </a:r>
            <a:r>
              <a:rPr lang="en-US" dirty="0" err="1">
                <a:sym typeface="Wingdings" panose="05000000000000000000" pitchFamily="2" charset="2"/>
              </a:rPr>
              <a:t>ifection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Pocket discomfort ,  erythema of skin , swelling drainage  through dehisced 	incision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Fever and systemic symptoms  are often absent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Patients with evident pocket infection   sirs   at risk for bacteremia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92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480D-E977-CE72-7A3D-C765C4E8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POCKET INFECTION    DIFFERENTIALS 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F3C3CB-DF7A-C00D-7BD6-AC092316C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90739"/>
              </p:ext>
            </p:extLst>
          </p:nvPr>
        </p:nvGraphicFramePr>
        <p:xfrm>
          <a:off x="468086" y="2035629"/>
          <a:ext cx="11142724" cy="489857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712028">
                  <a:extLst>
                    <a:ext uri="{9D8B030D-6E8A-4147-A177-3AD203B41FA5}">
                      <a16:colId xmlns:a16="http://schemas.microsoft.com/office/drawing/2014/main" val="979209837"/>
                    </a:ext>
                  </a:extLst>
                </a:gridCol>
                <a:gridCol w="3853543">
                  <a:extLst>
                    <a:ext uri="{9D8B030D-6E8A-4147-A177-3AD203B41FA5}">
                      <a16:colId xmlns:a16="http://schemas.microsoft.com/office/drawing/2014/main" val="726962095"/>
                    </a:ext>
                  </a:extLst>
                </a:gridCol>
                <a:gridCol w="3577153">
                  <a:extLst>
                    <a:ext uri="{9D8B030D-6E8A-4147-A177-3AD203B41FA5}">
                      <a16:colId xmlns:a16="http://schemas.microsoft.com/office/drawing/2014/main" val="2713173986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r>
                        <a:rPr lang="en-US" dirty="0"/>
                        <a:t>EARLY SUPERFICIAL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EARLY POSTIMPLANTATION INFLAMMATION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POCKET HEMATOMA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77621"/>
                  </a:ext>
                </a:extLst>
              </a:tr>
              <a:tr h="1137557">
                <a:tc>
                  <a:txBody>
                    <a:bodyPr/>
                    <a:lstStyle/>
                    <a:p>
                      <a:r>
                        <a:rPr lang="en-US" dirty="0"/>
                        <a:t>INCLUDES :  SUPERFICIAL STITCH ABSCESS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OCCURS WITHIN 30 DAYS OF IMPLANTATION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RARE EVENT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OCCURS WITHIN INTIAL 30 DAYS OF IMPLANTATION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BLOOD COLLECTION WITHIN THE POCKET  /  COLLECTING IN SUBPECTORAL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870627"/>
                  </a:ext>
                </a:extLst>
              </a:tr>
              <a:tr h="11375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LOCALISED TO SUPERFICIAL ASPECT OF WOUND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ERYTHEMA OF SKIN ABUTTING THE INCISION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OCCURS WITHIN FIRST 24 HOURS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SWELLING &amp; MINIMAL SKIN DISCOLOURATION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654427"/>
                  </a:ext>
                </a:extLst>
              </a:tr>
              <a:tr h="113755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DOESNOT EXTEND TO INVOLVE POCKET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 PURULENT EXUDATE , DEHISENCE, FLUCTANCE  OR SIRS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RESOLVES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 WITHIN 2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CAN PREDISPOSE TO INFECTION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909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034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3002F-696C-0A3E-F6F2-1A4E5616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41513"/>
            <a:ext cx="10825655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88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59310E-F32C-1D43-4D1F-AEF9764F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381000"/>
            <a:ext cx="1114697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637E-1C8C-BA6B-EAD5-C6EFADF7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3C83-457B-FC63-8D25-D2B21B323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BRAUNWALD TEXTBOOK OF CARDIOLOGY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HURST TEXTBOOK OF CARDIOLOGY</a:t>
            </a:r>
          </a:p>
          <a:p>
            <a:endParaRPr lang="en-US" b="1" dirty="0"/>
          </a:p>
          <a:p>
            <a:r>
              <a:rPr lang="en-US" b="1" dirty="0"/>
              <a:t>EUROPEAN HEART RHYTHM ASSOCIATION (EHRA)INTERNATIONAL CONSENSUS DOCUMENT ON HOW TOPREVENT, DIAGNOSE, AND TREAT CARDIACIMPLANTABLE ELECTRONIC DEVICE INFECTIONS</a:t>
            </a:r>
          </a:p>
          <a:p>
            <a:endParaRPr lang="en-US" b="1" dirty="0"/>
          </a:p>
          <a:p>
            <a:r>
              <a:rPr lang="en-US" b="1" dirty="0"/>
              <a:t>UPTODATE – EVIDENCE BASED CLINICAL DECISION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2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F3D7D-0812-73DF-D1D6-35B42296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9" y="1130959"/>
            <a:ext cx="11767458" cy="45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42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30BC-428F-2AD5-9DF1-D43CC19F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POCKET INFECTIONS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908DF-9326-B9AF-CFD6-C06606C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/>
          </a:bodyPr>
          <a:lstStyle/>
          <a:p>
            <a:r>
              <a:rPr lang="en-US" dirty="0"/>
              <a:t>IN THE ABSENCE OF CLINICAL SIGNS OF INFLAMMATION  </a:t>
            </a:r>
            <a:r>
              <a:rPr lang="en-US" dirty="0">
                <a:sym typeface="Wingdings" panose="05000000000000000000" pitchFamily="2" charset="2"/>
              </a:rPr>
              <a:t>  PERCUTANEOUS ASPIRATION IS NOT WARRANTED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IN THE SETTING OF PRIOR ANTIMICROBIAL THERAPY :   POCKET INFECTION MAY BE OBVIOUS CLINICALLY   POCKET &amp; BLOOD CULTURE MAY BE NEGATIVE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IN THE ABSENCE OF PRIOR ANTIBIOTIC THERAPY : NEGATIVE GRAM STAIN  OR CULTURE MAY INDICATE INFECTION   UNUSUAL ORGANISM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08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B25FD-619F-25AC-7699-DC0D55669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9" y="261257"/>
            <a:ext cx="11310257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1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D8B2-1E9E-FB42-74EC-8EB4301D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SYSTEMIC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1A5C1-E4F9-DF1B-EAC0-4DE8312CA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703693"/>
            <a:ext cx="9603275" cy="3450613"/>
          </a:xfrm>
        </p:spPr>
        <p:txBody>
          <a:bodyPr anchor="t">
            <a:normAutofit fontScale="77500" lnSpcReduction="20000"/>
          </a:bodyPr>
          <a:lstStyle/>
          <a:p>
            <a:endParaRPr lang="en-US" dirty="0"/>
          </a:p>
          <a:p>
            <a:endParaRPr lang="en-US" sz="2400" spc="300" dirty="0"/>
          </a:p>
          <a:p>
            <a:r>
              <a:rPr lang="en-US" sz="2400" spc="300" dirty="0"/>
              <a:t>Infection  :  involving  transvenous portion of the lead with involvement of the </a:t>
            </a:r>
            <a:r>
              <a:rPr lang="en-US" sz="2400" spc="300" dirty="0" err="1"/>
              <a:t>contigous</a:t>
            </a:r>
            <a:r>
              <a:rPr lang="en-US" sz="2400" spc="300" dirty="0"/>
              <a:t> endocardium or tricuspid valve or an epicardial electrode</a:t>
            </a:r>
          </a:p>
          <a:p>
            <a:endParaRPr lang="en-US" sz="2400" spc="300" dirty="0"/>
          </a:p>
          <a:p>
            <a:r>
              <a:rPr lang="en-US" sz="2400" spc="300" dirty="0"/>
              <a:t>Can occur : with or without involvement of generator pocket</a:t>
            </a:r>
          </a:p>
          <a:p>
            <a:endParaRPr lang="en-US" sz="2400" spc="300" dirty="0"/>
          </a:p>
          <a:p>
            <a:r>
              <a:rPr lang="en-US" sz="2400" spc="300" dirty="0"/>
              <a:t>Generally </a:t>
            </a:r>
            <a:r>
              <a:rPr lang="en-US" sz="2400" spc="300" dirty="0">
                <a:sym typeface="Wingdings" panose="05000000000000000000" pitchFamily="2" charset="2"/>
              </a:rPr>
              <a:t> positive blood culture and/or vegetation on lead</a:t>
            </a:r>
            <a:endParaRPr lang="en-US" sz="2400" spc="300" dirty="0"/>
          </a:p>
          <a:p>
            <a:endParaRPr lang="en-US" sz="2400" spc="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66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656936C-B8DE-6F39-46A2-BB1F726AF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193805"/>
              </p:ext>
            </p:extLst>
          </p:nvPr>
        </p:nvGraphicFramePr>
        <p:xfrm>
          <a:off x="380999" y="576944"/>
          <a:ext cx="11462657" cy="556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1622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0B49-6C76-95FC-59C8-B505B6C5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SYSTEMIC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D2135-6484-BC3B-5D6B-9D5A9F7DF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en-US" dirty="0"/>
              <a:t> Can manifest </a:t>
            </a:r>
            <a:r>
              <a:rPr lang="en-US" dirty="0">
                <a:sym typeface="Wingdings" panose="05000000000000000000" pitchFamily="2" charset="2"/>
              </a:rPr>
              <a:t> lead vegetation and/or adjacent </a:t>
            </a:r>
            <a:r>
              <a:rPr lang="en-US" dirty="0" err="1">
                <a:sym typeface="Wingdings" panose="05000000000000000000" pitchFamily="2" charset="2"/>
              </a:rPr>
              <a:t>valave</a:t>
            </a:r>
            <a:r>
              <a:rPr lang="en-US" dirty="0">
                <a:sym typeface="Wingdings" panose="05000000000000000000" pitchFamily="2" charset="2"/>
              </a:rPr>
              <a:t> vegetation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Device related  I E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1.  Presence of vegetation attached to the device lead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2.  Primarily involve intracardiac portion  of the lead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Upto</a:t>
            </a:r>
            <a:r>
              <a:rPr lang="en-US" dirty="0">
                <a:sym typeface="Wingdings" panose="05000000000000000000" pitchFamily="2" charset="2"/>
              </a:rPr>
              <a:t> 50% of patients with </a:t>
            </a:r>
            <a:r>
              <a:rPr lang="en-US" dirty="0" err="1">
                <a:sym typeface="Wingdings" panose="05000000000000000000" pitchFamily="2" charset="2"/>
              </a:rPr>
              <a:t>cied</a:t>
            </a:r>
            <a:r>
              <a:rPr lang="en-US" dirty="0">
                <a:sym typeface="Wingdings" panose="05000000000000000000" pitchFamily="2" charset="2"/>
              </a:rPr>
              <a:t>  I E  echocardiographic or intraoperative evidence of vegetation on valve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409BA-3B00-DF11-C3C4-E1C3FE298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7714"/>
            <a:ext cx="10929257" cy="63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92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21057-4625-8642-87A1-8F43F1AD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06286"/>
            <a:ext cx="11114314" cy="48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2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E8DBB2-3178-D4F4-1C57-83EBFD9FA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206829"/>
            <a:ext cx="10363200" cy="65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9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C94CF-F75A-A364-4F0D-D77014B85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1" y="195942"/>
            <a:ext cx="10659438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7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4791-A554-0C68-5CA0-AE43B663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CIED 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DBD6-9565-7E57-E655-665A73935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CIEDS   :  OVER THE PAST 60 YEARS :  IMPORTANT THERAPEUTIC MODAILITY OF CARDIOVASCULAR DEVICES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Traditionally include  :  PPI  ICDS  CRT </a:t>
            </a:r>
          </a:p>
          <a:p>
            <a:endParaRPr lang="en-US" dirty="0"/>
          </a:p>
          <a:p>
            <a:r>
              <a:rPr lang="en-US" dirty="0"/>
              <a:t>Generally considered into two categories :   POCKET INFECTIONS  AND SYSTEMIC INFECTIONS</a:t>
            </a:r>
          </a:p>
          <a:p>
            <a:endParaRPr lang="en-US" dirty="0"/>
          </a:p>
          <a:p>
            <a:r>
              <a:rPr lang="en-US" dirty="0"/>
              <a:t>ALTERNATIVE CLASSIFICATION :  Primary VS Secondary </a:t>
            </a:r>
          </a:p>
        </p:txBody>
      </p:sp>
    </p:spTree>
    <p:extLst>
      <p:ext uri="{BB962C8B-B14F-4D97-AF65-F5344CB8AC3E}">
        <p14:creationId xmlns:p14="http://schemas.microsoft.com/office/powerpoint/2010/main" val="10825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C21DC-AC89-AE88-159D-EE1C5E52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5172"/>
            <a:ext cx="12387943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66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198D5-ABC1-BA95-B626-B5D56C4A9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341"/>
            <a:ext cx="12192000" cy="59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A692A-0B9C-A074-7EDF-C968BDFB4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809625"/>
            <a:ext cx="9972675" cy="5238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1A7CC8-A098-7C1A-4217-AF4A57326823}"/>
                  </a:ext>
                </a:extLst>
              </p14:cNvPr>
              <p14:cNvContentPartPr/>
              <p14:nvPr/>
            </p14:nvContentPartPr>
            <p14:xfrm>
              <a:off x="3211354" y="2046480"/>
              <a:ext cx="1523160" cy="22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1A7CC8-A098-7C1A-4217-AF4A573268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57354" y="1938480"/>
                <a:ext cx="163080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2DE05-8843-D722-DED7-4F258D4E8BCD}"/>
                  </a:ext>
                </a:extLst>
              </p14:cNvPr>
              <p14:cNvContentPartPr/>
              <p14:nvPr/>
            </p14:nvContentPartPr>
            <p14:xfrm>
              <a:off x="2155114" y="3657840"/>
              <a:ext cx="1642680" cy="33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2DE05-8843-D722-DED7-4F258D4E8B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1474" y="3549840"/>
                <a:ext cx="17503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D08C048-ED2C-0D57-1CEA-A24EA2480AB0}"/>
                  </a:ext>
                </a:extLst>
              </p14:cNvPr>
              <p14:cNvContentPartPr/>
              <p14:nvPr/>
            </p14:nvContentPartPr>
            <p14:xfrm>
              <a:off x="1458514" y="4179120"/>
              <a:ext cx="2405520" cy="23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D08C048-ED2C-0D57-1CEA-A24EA2480A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04514" y="4071120"/>
                <a:ext cx="25131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32009AE-404E-D5DB-FD37-6555DE131F52}"/>
                  </a:ext>
                </a:extLst>
              </p14:cNvPr>
              <p14:cNvContentPartPr/>
              <p14:nvPr/>
            </p14:nvContentPartPr>
            <p14:xfrm>
              <a:off x="1752274" y="5605440"/>
              <a:ext cx="2808000" cy="23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32009AE-404E-D5DB-FD37-6555DE131F5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98274" y="5497440"/>
                <a:ext cx="2915640" cy="23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683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FA1B4-6AF5-02DE-38DA-5000F4D3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8" y="729343"/>
            <a:ext cx="9708444" cy="56496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72C1E8-BA9A-E485-ADFA-C60A0DA206A6}"/>
                  </a:ext>
                </a:extLst>
              </p14:cNvPr>
              <p14:cNvContentPartPr/>
              <p14:nvPr/>
            </p14:nvContentPartPr>
            <p14:xfrm>
              <a:off x="2590783" y="1066200"/>
              <a:ext cx="3700440" cy="88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72C1E8-BA9A-E485-ADFA-C60A0DA206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6783" y="958200"/>
                <a:ext cx="380808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BF192E-B01B-6404-6B12-6985C3B5FA6F}"/>
                  </a:ext>
                </a:extLst>
              </p14:cNvPr>
              <p14:cNvContentPartPr/>
              <p14:nvPr/>
            </p14:nvContentPartPr>
            <p14:xfrm>
              <a:off x="1621663" y="1295160"/>
              <a:ext cx="2165400" cy="3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BF192E-B01B-6404-6B12-6985C3B5FA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8023" y="1187520"/>
                <a:ext cx="22730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859003-43B1-9348-4BC9-A1E54152BFA3}"/>
                  </a:ext>
                </a:extLst>
              </p14:cNvPr>
              <p14:cNvContentPartPr/>
              <p14:nvPr/>
            </p14:nvContentPartPr>
            <p14:xfrm>
              <a:off x="2895703" y="2405400"/>
              <a:ext cx="2927160" cy="45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859003-43B1-9348-4BC9-A1E54152BFA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1703" y="2297760"/>
                <a:ext cx="30348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739782-A5A3-7C87-7B33-DCB7E53DB98D}"/>
                  </a:ext>
                </a:extLst>
              </p14:cNvPr>
              <p14:cNvContentPartPr/>
              <p14:nvPr/>
            </p14:nvContentPartPr>
            <p14:xfrm>
              <a:off x="2307463" y="2601600"/>
              <a:ext cx="1446480" cy="55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739782-A5A3-7C87-7B33-DCB7E53DB9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3463" y="2493960"/>
                <a:ext cx="155412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43C940C-4A44-3639-4336-84215FDCDE0E}"/>
                  </a:ext>
                </a:extLst>
              </p14:cNvPr>
              <p14:cNvContentPartPr/>
              <p14:nvPr/>
            </p14:nvContentPartPr>
            <p14:xfrm>
              <a:off x="2470903" y="3885000"/>
              <a:ext cx="3787560" cy="4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43C940C-4A44-3639-4336-84215FDCDE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17263" y="3777000"/>
                <a:ext cx="38952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4292313-E72B-A714-5761-F50350E957C4}"/>
                  </a:ext>
                </a:extLst>
              </p14:cNvPr>
              <p14:cNvContentPartPr/>
              <p14:nvPr/>
            </p14:nvContentPartPr>
            <p14:xfrm>
              <a:off x="1643263" y="4125480"/>
              <a:ext cx="1780200" cy="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4292313-E72B-A714-5761-F50350E957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89623" y="4017480"/>
                <a:ext cx="188784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5021607-9093-F3BF-A751-81A7EAB1A173}"/>
                  </a:ext>
                </a:extLst>
              </p14:cNvPr>
              <p14:cNvContentPartPr/>
              <p14:nvPr/>
            </p14:nvContentPartPr>
            <p14:xfrm>
              <a:off x="2154823" y="5441640"/>
              <a:ext cx="4077000" cy="67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5021607-9093-F3BF-A751-81A7EAB1A17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01183" y="5333640"/>
                <a:ext cx="418464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E45492-D38E-81FC-2F00-64BC8567552B}"/>
                  </a:ext>
                </a:extLst>
              </p14:cNvPr>
              <p14:cNvContentPartPr/>
              <p14:nvPr/>
            </p14:nvContentPartPr>
            <p14:xfrm>
              <a:off x="1676023" y="5616960"/>
              <a:ext cx="652320" cy="45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E45492-D38E-81FC-2F00-64BC856755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22383" y="5509320"/>
                <a:ext cx="759960" cy="2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7868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D1E71-06E0-6DA6-9237-C6BE7F6B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0"/>
            <a:ext cx="95154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39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6C572-A651-16E6-B4E8-D2887EB45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174171"/>
            <a:ext cx="9429750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91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9B68-076C-C364-4A26-8045FF5D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172DC-CD4C-A586-4300-E07E878BE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PREPROCEDURAL MEASURES</a:t>
            </a:r>
          </a:p>
          <a:p>
            <a:endParaRPr lang="en-US" dirty="0"/>
          </a:p>
          <a:p>
            <a:r>
              <a:rPr lang="en-US" dirty="0"/>
              <a:t>PERIPROCEDURAL MEASURES</a:t>
            </a:r>
          </a:p>
          <a:p>
            <a:endParaRPr lang="en-US" dirty="0"/>
          </a:p>
          <a:p>
            <a:r>
              <a:rPr lang="en-US" dirty="0"/>
              <a:t>POSTPROCEDURAL MEASURES</a:t>
            </a:r>
          </a:p>
        </p:txBody>
      </p:sp>
    </p:spTree>
    <p:extLst>
      <p:ext uri="{BB962C8B-B14F-4D97-AF65-F5344CB8AC3E}">
        <p14:creationId xmlns:p14="http://schemas.microsoft.com/office/powerpoint/2010/main" val="2280227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A19EA75-8BDC-2EC8-3B81-921E2DC74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76019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740">
                  <a:extLst>
                    <a:ext uri="{9D8B030D-6E8A-4147-A177-3AD203B41FA5}">
                      <a16:colId xmlns:a16="http://schemas.microsoft.com/office/drawing/2014/main" val="1420678497"/>
                    </a:ext>
                  </a:extLst>
                </a:gridCol>
                <a:gridCol w="8553260">
                  <a:extLst>
                    <a:ext uri="{9D8B030D-6E8A-4147-A177-3AD203B41FA5}">
                      <a16:colId xmlns:a16="http://schemas.microsoft.com/office/drawing/2014/main" val="2575717867"/>
                    </a:ext>
                  </a:extLst>
                </a:gridCol>
              </a:tblGrid>
              <a:tr h="2103929">
                <a:tc>
                  <a:txBody>
                    <a:bodyPr/>
                    <a:lstStyle/>
                    <a:p>
                      <a:r>
                        <a:rPr lang="en-US" dirty="0"/>
                        <a:t>PATIENT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CAREFUL CONSIDERATION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RISK  VS  BENEFIT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SIGNIFICANT RISK OF INFECTION DELAY IMPLANTATION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AVOIDING TRANS VENOUS SYSTEM AND IMPLANTING EPICARDIAL SYSTEM IN HIGH RISK PATIENTS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992439"/>
                  </a:ext>
                </a:extLst>
              </a:tr>
              <a:tr h="1517257">
                <a:tc>
                  <a:txBody>
                    <a:bodyPr/>
                    <a:lstStyle/>
                    <a:p>
                      <a:r>
                        <a:rPr lang="en-US" dirty="0"/>
                        <a:t>LEAD MANAGEMEMENT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NUMBER OF LEADS AND PRESENCE OF ABANDON LEADS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INFECTION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30322"/>
                  </a:ext>
                </a:extLst>
              </a:tr>
              <a:tr h="1618407">
                <a:tc>
                  <a:txBody>
                    <a:bodyPr/>
                    <a:lstStyle/>
                    <a:p>
                      <a:r>
                        <a:rPr lang="en-US" dirty="0"/>
                        <a:t>PATIENT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PRESENCE OF ACTIVE INFECTION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PROCEDURE DELAYED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NEED FOR TEMPORARY PACING  INCREASE RISK OF INFECTION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STRICT GLYCEMIC CONTROL PREVENTS INFECTION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217330"/>
                  </a:ext>
                </a:extLst>
              </a:tr>
              <a:tr h="1618407">
                <a:tc>
                  <a:txBody>
                    <a:bodyPr/>
                    <a:lstStyle/>
                    <a:p>
                      <a:r>
                        <a:rPr lang="en-US" dirty="0"/>
                        <a:t>APPROPRIATE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OPERATING ROOM AND CATH LAB MUST MEET STANDARD STERILE  PROCEDURES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207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003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CB0356-9211-AF5C-7EB3-BA33E0672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62928"/>
              </p:ext>
            </p:extLst>
          </p:nvPr>
        </p:nvGraphicFramePr>
        <p:xfrm>
          <a:off x="119742" y="163286"/>
          <a:ext cx="12072258" cy="6840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3687">
                  <a:extLst>
                    <a:ext uri="{9D8B030D-6E8A-4147-A177-3AD203B41FA5}">
                      <a16:colId xmlns:a16="http://schemas.microsoft.com/office/drawing/2014/main" val="2284066403"/>
                    </a:ext>
                  </a:extLst>
                </a:gridCol>
                <a:gridCol w="8708571">
                  <a:extLst>
                    <a:ext uri="{9D8B030D-6E8A-4147-A177-3AD203B41FA5}">
                      <a16:colId xmlns:a16="http://schemas.microsoft.com/office/drawing/2014/main" val="2260012108"/>
                    </a:ext>
                  </a:extLst>
                </a:gridCol>
              </a:tblGrid>
              <a:tr h="1628775">
                <a:tc>
                  <a:txBody>
                    <a:bodyPr/>
                    <a:lstStyle/>
                    <a:p>
                      <a:r>
                        <a:rPr lang="en-US" dirty="0"/>
                        <a:t>ANTICOAGULATION ANTI PLATELET DRUGS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POCKET HEMATOMA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  RISK OF INFECTION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BRIDGING APPROACH WITH ANTICOAGULATION   NOT RECOMENDED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ANTIPLATELETS PREFERABLY DISCONTINUED 5-10 DAYS BEFORE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823945"/>
                  </a:ext>
                </a:extLst>
              </a:tr>
              <a:tr h="1628775">
                <a:tc>
                  <a:txBody>
                    <a:bodyPr/>
                    <a:lstStyle/>
                    <a:p>
                      <a:r>
                        <a:rPr lang="en-US" dirty="0"/>
                        <a:t>STAFF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ALL STAFF INVOLVED IN CIED IMPLANTATION MUST BE TRAINED IN APPROPRIATE STRICT STERILE TECHNIQUES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OPERATORS SHOULD BE ADEQUATELY TRAINED AND SUPERVISED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04088"/>
                  </a:ext>
                </a:extLst>
              </a:tr>
              <a:tr h="1628775">
                <a:tc>
                  <a:txBody>
                    <a:bodyPr/>
                    <a:lstStyle/>
                    <a:p>
                      <a:r>
                        <a:rPr lang="en-US" dirty="0"/>
                        <a:t>NASAL SWAB / STAPH AUREUS DECOLONISATION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STAPH AUREUS COLONISATION CAN BE DETECTED BY NASAL SWAB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NASAL TREATMENT WITH MUPIROCIN AND CHLORHEXIDINE SKIN WASH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308006"/>
                  </a:ext>
                </a:extLst>
              </a:tr>
              <a:tr h="1628775">
                <a:tc>
                  <a:txBody>
                    <a:bodyPr/>
                    <a:lstStyle/>
                    <a:p>
                      <a:r>
                        <a:rPr lang="en-US" dirty="0"/>
                        <a:t>PRE PROCEDURE SKIN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 SURGICAL WASHING WITH ANTI MICROBIAL AGENTS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DATA ON THIS PRACTICE FOR GENERAL SURGICAL PROCEDURES IS DIVERSE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CHEST HAIR REMOVAL  RAZORS NOT TO BE USED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086070"/>
                  </a:ext>
                </a:extLst>
              </a:tr>
            </a:tbl>
          </a:graphicData>
        </a:graphic>
      </p:graphicFrame>
      <p:sp>
        <p:nvSpPr>
          <p:cNvPr id="3" name="Arrow: Up 2">
            <a:extLst>
              <a:ext uri="{FF2B5EF4-FFF2-40B4-BE49-F238E27FC236}">
                <a16:creationId xmlns:a16="http://schemas.microsoft.com/office/drawing/2014/main" id="{614B5E99-F50A-89AD-D019-0F7FDBE83F3B}"/>
              </a:ext>
            </a:extLst>
          </p:cNvPr>
          <p:cNvSpPr/>
          <p:nvPr/>
        </p:nvSpPr>
        <p:spPr>
          <a:xfrm>
            <a:off x="6687092" y="757766"/>
            <a:ext cx="45719" cy="359229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50420452-8DF6-BA0A-4C8B-59A9D26EF3D8}"/>
              </a:ext>
            </a:extLst>
          </p:cNvPr>
          <p:cNvSpPr/>
          <p:nvPr/>
        </p:nvSpPr>
        <p:spPr>
          <a:xfrm>
            <a:off x="9947365" y="980923"/>
            <a:ext cx="161110" cy="272143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8387D277-F8AD-94AE-4925-ABBD0D28DF89}"/>
              </a:ext>
            </a:extLst>
          </p:cNvPr>
          <p:cNvSpPr/>
          <p:nvPr/>
        </p:nvSpPr>
        <p:spPr>
          <a:xfrm>
            <a:off x="6652256" y="775303"/>
            <a:ext cx="161110" cy="272143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5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C528-A4EA-2DF4-F500-F26291D1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PROCEDURE ANTIBIOTIC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D7A4D-44AE-947D-7D99-542ECF046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2343"/>
            <a:ext cx="12072257" cy="4985657"/>
          </a:xfrm>
        </p:spPr>
        <p:txBody>
          <a:bodyPr anchor="t">
            <a:normAutofit fontScale="85000" lnSpcReduction="20000"/>
          </a:bodyPr>
          <a:lstStyle/>
          <a:p>
            <a:r>
              <a:rPr lang="en-US" dirty="0">
                <a:sym typeface="Wingdings" panose="05000000000000000000" pitchFamily="2" charset="2"/>
              </a:rPr>
              <a:t>STANDARD OF CARE  </a:t>
            </a:r>
            <a:r>
              <a:rPr lang="en-US" dirty="0"/>
              <a:t>USE OF PROPHYLACTIC SYSTEMIC ANTIBIOTIC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 LOWERS INFECTION RATE</a:t>
            </a:r>
          </a:p>
          <a:p>
            <a:endParaRPr lang="en-US" dirty="0"/>
          </a:p>
          <a:p>
            <a:r>
              <a:rPr lang="en-US" dirty="0"/>
              <a:t>COMPARISON WITH NO ANTIBIOTIC THERAPY</a:t>
            </a:r>
            <a:r>
              <a:rPr lang="en-US" dirty="0">
                <a:sym typeface="Wingdings" panose="05000000000000000000" pitchFamily="2" charset="2"/>
              </a:rPr>
              <a:t> RRR 40-95 %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ANTIBIOTICS GIVEN 1 HR PRIOR TO INCISION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MC ORGANISM IN CIED INFECTION  STAPH AUREUS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ANTIBIOPTIC THERAPY SHOULD ATLEAST COVER STAPH AUREUS SPECIES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RCT IV FLUCLOXACILLIN 1-2 G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FIRST GEN CEPHALOSPORINS  CEFAZOLIN 1-2 G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VANCOMYCIN { ALLERGIC TO CEPHALOSPORIN}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3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DE064-A58A-7215-03E3-1A9E33A4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23" y="1028673"/>
            <a:ext cx="11120951" cy="5682343"/>
          </a:xfrm>
        </p:spPr>
        <p:txBody>
          <a:bodyPr/>
          <a:lstStyle/>
          <a:p>
            <a:r>
              <a:rPr lang="en-US" dirty="0"/>
              <a:t>DENMARK    :  Incidence of infection was studied  98000 patients  :  implantation and replacement procedures </a:t>
            </a:r>
          </a:p>
          <a:p>
            <a:endParaRPr lang="en-US" dirty="0"/>
          </a:p>
          <a:p>
            <a:r>
              <a:rPr lang="en-US" dirty="0"/>
              <a:t>BETWEEN 1982 AND 2018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304A68-3892-E099-C0D9-F9BABF352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58161"/>
              </p:ext>
            </p:extLst>
          </p:nvPr>
        </p:nvGraphicFramePr>
        <p:xfrm>
          <a:off x="2311398" y="2890184"/>
          <a:ext cx="7569200" cy="32330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547257">
                  <a:extLst>
                    <a:ext uri="{9D8B030D-6E8A-4147-A177-3AD203B41FA5}">
                      <a16:colId xmlns:a16="http://schemas.microsoft.com/office/drawing/2014/main" val="1337592124"/>
                    </a:ext>
                  </a:extLst>
                </a:gridCol>
                <a:gridCol w="5021943">
                  <a:extLst>
                    <a:ext uri="{9D8B030D-6E8A-4147-A177-3AD203B41FA5}">
                      <a16:colId xmlns:a16="http://schemas.microsoft.com/office/drawing/2014/main" val="1717325949"/>
                    </a:ext>
                  </a:extLst>
                </a:gridCol>
              </a:tblGrid>
              <a:tr h="808251">
                <a:tc>
                  <a:txBody>
                    <a:bodyPr/>
                    <a:lstStyle/>
                    <a:p>
                      <a:r>
                        <a:rPr lang="en-US" dirty="0"/>
                        <a:t> P </a:t>
                      </a:r>
                      <a:r>
                        <a:rPr lang="en-US" dirty="0" err="1"/>
                        <a:t>P</a:t>
                      </a:r>
                      <a:r>
                        <a:rPr lang="en-US" dirty="0"/>
                        <a:t>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1.2 PERCENT LIFETIME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63572"/>
                  </a:ext>
                </a:extLst>
              </a:tr>
              <a:tr h="808251">
                <a:tc>
                  <a:txBody>
                    <a:bodyPr/>
                    <a:lstStyle/>
                    <a:p>
                      <a:r>
                        <a:rPr lang="en-US" dirty="0"/>
                        <a:t>I C 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 PERCENT LIFETIME RISK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421456"/>
                  </a:ext>
                </a:extLst>
              </a:tr>
              <a:tr h="808251">
                <a:tc>
                  <a:txBody>
                    <a:bodyPr/>
                    <a:lstStyle/>
                    <a:p>
                      <a:r>
                        <a:rPr lang="en-US" dirty="0"/>
                        <a:t>CRT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 PERCENT LIFETIME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42364"/>
                  </a:ext>
                </a:extLst>
              </a:tr>
              <a:tr h="808251">
                <a:tc>
                  <a:txBody>
                    <a:bodyPr/>
                    <a:lstStyle/>
                    <a:p>
                      <a:r>
                        <a:rPr lang="en-US" dirty="0"/>
                        <a:t>CRT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 PERCENT LIFETIME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98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678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D541-022B-0356-FF05-6742E304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PERI PROCEDURAL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AEA9C-4E28-3A4A-0A86-04A4F3B2B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Patient surgical preparation</a:t>
            </a:r>
          </a:p>
          <a:p>
            <a:r>
              <a:rPr lang="en-US" dirty="0"/>
              <a:t>Good surgical technique</a:t>
            </a:r>
          </a:p>
          <a:p>
            <a:r>
              <a:rPr lang="en-US" dirty="0"/>
              <a:t>Antibiotic </a:t>
            </a:r>
            <a:r>
              <a:rPr lang="en-US" dirty="0" err="1"/>
              <a:t>enevelope</a:t>
            </a:r>
            <a:endParaRPr lang="en-US" dirty="0"/>
          </a:p>
          <a:p>
            <a:r>
              <a:rPr lang="en-US" dirty="0"/>
              <a:t>Local instillation of envelope</a:t>
            </a:r>
          </a:p>
          <a:p>
            <a:r>
              <a:rPr lang="en-US" dirty="0"/>
              <a:t>Capsulectomy</a:t>
            </a:r>
          </a:p>
          <a:p>
            <a:r>
              <a:rPr lang="en-US" dirty="0"/>
              <a:t>Closure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39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A7690-9DAD-566E-383A-A0132D22C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0" y="685800"/>
            <a:ext cx="11970915" cy="52904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86607A-E3CC-36CF-FB6B-759DDB330D48}"/>
                  </a:ext>
                </a:extLst>
              </p14:cNvPr>
              <p14:cNvContentPartPr/>
              <p14:nvPr/>
            </p14:nvContentPartPr>
            <p14:xfrm>
              <a:off x="2177143" y="1262040"/>
              <a:ext cx="2139480" cy="33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86607A-E3CC-36CF-FB6B-759DDB330D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3503" y="1154040"/>
                <a:ext cx="22471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378B02-656B-8BC0-A35A-22BA45270CBF}"/>
                  </a:ext>
                </a:extLst>
              </p14:cNvPr>
              <p14:cNvContentPartPr/>
              <p14:nvPr/>
            </p14:nvContentPartPr>
            <p14:xfrm>
              <a:off x="1175623" y="2110920"/>
              <a:ext cx="989640" cy="22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378B02-656B-8BC0-A35A-22BA45270C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1623" y="2003280"/>
                <a:ext cx="10972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8E6BD3-9617-8DA1-A5BE-16450A29A395}"/>
                  </a:ext>
                </a:extLst>
              </p14:cNvPr>
              <p14:cNvContentPartPr/>
              <p14:nvPr/>
            </p14:nvContentPartPr>
            <p14:xfrm>
              <a:off x="2830183" y="3744600"/>
              <a:ext cx="2041200" cy="33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8E6BD3-9617-8DA1-A5BE-16450A29A39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6183" y="3636960"/>
                <a:ext cx="214884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A17FF49-547A-A50E-7871-AE4FDDE35E20}"/>
                  </a:ext>
                </a:extLst>
              </p14:cNvPr>
              <p14:cNvContentPartPr/>
              <p14:nvPr/>
            </p14:nvContentPartPr>
            <p14:xfrm>
              <a:off x="2340223" y="4483680"/>
              <a:ext cx="1403640" cy="5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A17FF49-547A-A50E-7871-AE4FDDE35E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86223" y="4376040"/>
                <a:ext cx="151128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A7C6F20-480E-B41A-49D1-735F2906DDD7}"/>
                  </a:ext>
                </a:extLst>
              </p14:cNvPr>
              <p14:cNvContentPartPr/>
              <p14:nvPr/>
            </p14:nvContentPartPr>
            <p14:xfrm>
              <a:off x="631303" y="5334000"/>
              <a:ext cx="3700440" cy="22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A7C6F20-480E-B41A-49D1-735F2906DDD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7303" y="5226000"/>
                <a:ext cx="380808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7978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4286E3-FE02-B3B2-A8F8-0BE78A715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9" y="424542"/>
            <a:ext cx="7892143" cy="62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609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054F5-0ABF-E28C-5DCE-17E61971C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395287"/>
            <a:ext cx="10925175" cy="6067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BACF26-F299-F6E1-3328-9200C237A35B}"/>
                  </a:ext>
                </a:extLst>
              </p14:cNvPr>
              <p14:cNvContentPartPr/>
              <p14:nvPr/>
            </p14:nvContentPartPr>
            <p14:xfrm>
              <a:off x="1197223" y="1251600"/>
              <a:ext cx="4207320" cy="99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BACF26-F299-F6E1-3328-9200C237A3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3223" y="1143600"/>
                <a:ext cx="431496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D0150A6-EC0C-F75A-43C5-C832A7827628}"/>
                  </a:ext>
                </a:extLst>
              </p14:cNvPr>
              <p14:cNvContentPartPr/>
              <p14:nvPr/>
            </p14:nvContentPartPr>
            <p14:xfrm>
              <a:off x="2078863" y="5724960"/>
              <a:ext cx="1436400" cy="33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D0150A6-EC0C-F75A-43C5-C832A78276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5223" y="5617320"/>
                <a:ext cx="154404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3783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84353F-75A1-2D45-853A-008035E1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78934"/>
            <a:ext cx="6487886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3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F8AB7-3C45-883B-2DA8-C967C7CF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0" y="903514"/>
            <a:ext cx="11081659" cy="45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03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1A04-B276-3699-8C15-995517448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2142"/>
            <a:ext cx="5867400" cy="5377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91786-831D-1A10-040B-50882E64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25" y="130629"/>
            <a:ext cx="5704398" cy="5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8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E368-1FFD-9425-FB4F-503E9CA1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93" y="279901"/>
            <a:ext cx="9603275" cy="1049235"/>
          </a:xfrm>
        </p:spPr>
        <p:txBody>
          <a:bodyPr/>
          <a:lstStyle/>
          <a:p>
            <a:r>
              <a:rPr lang="en-US" dirty="0"/>
              <a:t>POST PROCEDURE MEASURES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337AA5-F8C7-7CFD-BC3D-33E44EF2F8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552351"/>
              </p:ext>
            </p:extLst>
          </p:nvPr>
        </p:nvGraphicFramePr>
        <p:xfrm>
          <a:off x="939346" y="1224305"/>
          <a:ext cx="9604374" cy="460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793">
                  <a:extLst>
                    <a:ext uri="{9D8B030D-6E8A-4147-A177-3AD203B41FA5}">
                      <a16:colId xmlns:a16="http://schemas.microsoft.com/office/drawing/2014/main" val="1990060870"/>
                    </a:ext>
                  </a:extLst>
                </a:gridCol>
                <a:gridCol w="4849581">
                  <a:extLst>
                    <a:ext uri="{9D8B030D-6E8A-4147-A177-3AD203B41FA5}">
                      <a16:colId xmlns:a16="http://schemas.microsoft.com/office/drawing/2014/main" val="13500001"/>
                    </a:ext>
                  </a:extLst>
                </a:gridCol>
              </a:tblGrid>
              <a:tr h="1767530">
                <a:tc>
                  <a:txBody>
                    <a:bodyPr/>
                    <a:lstStyle/>
                    <a:p>
                      <a:r>
                        <a:rPr lang="en-US" dirty="0"/>
                        <a:t>WOUND CARE</a:t>
                      </a:r>
                    </a:p>
                  </a:txBody>
                  <a:tcPr marL="79621" marR="7962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REINTERVENTION</a:t>
                      </a:r>
                    </a:p>
                  </a:txBody>
                  <a:tcPr marL="79621" marR="79621"/>
                </a:tc>
                <a:extLst>
                  <a:ext uri="{0D108BD9-81ED-4DB2-BD59-A6C34878D82A}">
                    <a16:rowId xmlns:a16="http://schemas.microsoft.com/office/drawing/2014/main" val="3013671367"/>
                  </a:ext>
                </a:extLst>
              </a:tr>
              <a:tr h="280038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APPROPRIATE DRESSING SHOULD COVER THE INCISION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PRESSURE DRESSING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24 HRS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NOT NECCESSARYTO CHANGE THE DRESSING  UNLESS IMPREGNATED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ym typeface="Wingdings" panose="05000000000000000000" pitchFamily="2" charset="2"/>
                        </a:rPr>
                        <a:t>PATIENT ADVICED TO AVOID SOAKING THE WOUND UNTILL IT HEALS</a:t>
                      </a:r>
                      <a:endParaRPr lang="en-US" dirty="0"/>
                    </a:p>
                  </a:txBody>
                  <a:tcPr marL="79621" marR="79621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EARLY REINTERVENTION --. INCRESES RISK OF INFECTION</a:t>
                      </a:r>
                    </a:p>
                  </a:txBody>
                  <a:tcPr marL="79621" marR="79621"/>
                </a:tc>
                <a:extLst>
                  <a:ext uri="{0D108BD9-81ED-4DB2-BD59-A6C34878D82A}">
                    <a16:rowId xmlns:a16="http://schemas.microsoft.com/office/drawing/2014/main" val="41113631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6F9BFA-C293-1585-9F0C-CA34039EAA08}"/>
                  </a:ext>
                </a:extLst>
              </p14:cNvPr>
              <p14:cNvContentPartPr/>
              <p14:nvPr/>
            </p14:nvContentPartPr>
            <p14:xfrm>
              <a:off x="2623183" y="338568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6F9BFA-C293-1585-9F0C-CA34039EAA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9543" y="32776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693601A-0AE7-C5F3-B6CE-2B6F4513B9C3}"/>
                  </a:ext>
                </a:extLst>
              </p14:cNvPr>
              <p14:cNvContentPartPr/>
              <p14:nvPr/>
            </p14:nvContentPartPr>
            <p14:xfrm>
              <a:off x="-1263017" y="460428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693601A-0AE7-C5F3-B6CE-2B6F4513B9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16657" y="449664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566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72F1-3988-C372-1C04-C365D518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465" y="93765"/>
            <a:ext cx="9603275" cy="1049235"/>
          </a:xfrm>
        </p:spPr>
        <p:txBody>
          <a:bodyPr/>
          <a:lstStyle/>
          <a:p>
            <a:r>
              <a:rPr lang="en-US" dirty="0"/>
              <a:t>CIED DEVICE AND LEAD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35691-A2B8-D92E-DFF8-D390BE2C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13696"/>
            <a:ext cx="11029616" cy="4601304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/>
              <a:t>Tee demonstrating valve or lead vegetation in the presence of known or suspected bacteremia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Blood culture demonstrate isolation of 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sym typeface="Wingdings" panose="05000000000000000000" pitchFamily="2" charset="2"/>
              </a:rPr>
              <a:t> staphylococcus aureus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	Candida species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High grade bacteremia with following organisms : cons, </a:t>
            </a:r>
            <a:r>
              <a:rPr lang="en-US" dirty="0" err="1">
                <a:sym typeface="Wingdings" panose="05000000000000000000" pitchFamily="2" charset="2"/>
              </a:rPr>
              <a:t>cutibacterium</a:t>
            </a:r>
            <a:r>
              <a:rPr lang="en-US" dirty="0">
                <a:sym typeface="Wingdings" panose="05000000000000000000" pitchFamily="2" charset="2"/>
              </a:rPr>
              <a:t> species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Other high grade bacteremia without clear portal of entry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Presence of pocket infection with or without pocket drainage or bacteremia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71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BCABD9-6F71-A1FC-7FF5-B284930A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405" y="-75298"/>
            <a:ext cx="9754445" cy="1176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963E-4B39-D87E-5DD8-AEC3F3651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101332"/>
            <a:ext cx="9603275" cy="4395954"/>
          </a:xfrm>
        </p:spPr>
        <p:txBody>
          <a:bodyPr anchor="t">
            <a:normAutofit lnSpcReduction="10000"/>
          </a:bodyPr>
          <a:lstStyle/>
          <a:p>
            <a:r>
              <a:rPr lang="en-US" dirty="0" err="1"/>
              <a:t>Preffered</a:t>
            </a:r>
            <a:r>
              <a:rPr lang="en-US" dirty="0"/>
              <a:t> approach for </a:t>
            </a:r>
            <a:r>
              <a:rPr lang="en-US" dirty="0" err="1"/>
              <a:t>cied</a:t>
            </a:r>
            <a:r>
              <a:rPr lang="en-US" dirty="0"/>
              <a:t> removal is </a:t>
            </a:r>
            <a:r>
              <a:rPr lang="en-US" dirty="0">
                <a:sym typeface="Wingdings" panose="05000000000000000000" pitchFamily="2" charset="2"/>
              </a:rPr>
              <a:t> transvenous extraction of all leads in conjunction with removal of generator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Large lead vegetations more than 20 mm surgical removal may be warranted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Percutaneous suction removal of large lead vegetations prior to trans venous lead extraction has been used increasingly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In addition to device </a:t>
            </a:r>
            <a:r>
              <a:rPr lang="en-US" dirty="0" err="1">
                <a:sym typeface="Wingdings" panose="05000000000000000000" pitchFamily="2" charset="2"/>
              </a:rPr>
              <a:t>expandation</a:t>
            </a:r>
            <a:r>
              <a:rPr lang="en-US" dirty="0">
                <a:sym typeface="Wingdings" panose="05000000000000000000" pitchFamily="2" charset="2"/>
              </a:rPr>
              <a:t> the pocket if infected should be meticulously </a:t>
            </a:r>
            <a:r>
              <a:rPr lang="en-US" dirty="0" err="1">
                <a:sym typeface="Wingdings" panose="05000000000000000000" pitchFamily="2" charset="2"/>
              </a:rPr>
              <a:t>debraded</a:t>
            </a:r>
            <a:r>
              <a:rPr lang="en-US" dirty="0">
                <a:sym typeface="Wingdings" panose="05000000000000000000" pitchFamily="2" charset="2"/>
              </a:rPr>
              <a:t> included removal of fibrous capsule.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E9D5F-0790-2D36-22C6-CE43563A3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UNITED STATES NATIONAL INPATIENT SAMPLE  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55D0B06-E62F-38CD-FAB7-336DD7E2B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79794"/>
              </p:ext>
            </p:extLst>
          </p:nvPr>
        </p:nvGraphicFramePr>
        <p:xfrm>
          <a:off x="903514" y="3092751"/>
          <a:ext cx="10602686" cy="337336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7757947">
                  <a:extLst>
                    <a:ext uri="{9D8B030D-6E8A-4147-A177-3AD203B41FA5}">
                      <a16:colId xmlns:a16="http://schemas.microsoft.com/office/drawing/2014/main" val="318005972"/>
                    </a:ext>
                  </a:extLst>
                </a:gridCol>
                <a:gridCol w="2844739">
                  <a:extLst>
                    <a:ext uri="{9D8B030D-6E8A-4147-A177-3AD203B41FA5}">
                      <a16:colId xmlns:a16="http://schemas.microsoft.com/office/drawing/2014/main" val="1592731639"/>
                    </a:ext>
                  </a:extLst>
                </a:gridCol>
              </a:tblGrid>
              <a:tr h="112445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OVERALL INFECTION  INCIDENCE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[ 1993-2006]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    1.6%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074161"/>
                  </a:ext>
                </a:extLst>
              </a:tr>
              <a:tr h="112445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ANNUAL INCIDENCE OF CIED INFECTION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[2004-2012]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    2.06%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8011"/>
                  </a:ext>
                </a:extLst>
              </a:tr>
              <a:tr h="112445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ANNUAL PROPORTION OF CIED RELATED IE</a:t>
                      </a: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[2006-2018]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     1.7 TO 4.8%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37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8324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08E93-FC30-6D2E-6406-1384960F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B6DF-8D40-5140-88DE-1280F8DD9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r>
              <a:rPr lang="en-US" dirty="0"/>
              <a:t> Bacteremia due to a pathogen other than staph aureus from a defined source other than the device or valvular infection</a:t>
            </a:r>
          </a:p>
          <a:p>
            <a:endParaRPr lang="en-US" dirty="0"/>
          </a:p>
          <a:p>
            <a:r>
              <a:rPr lang="en-US" dirty="0" err="1"/>
              <a:t>Gnb</a:t>
            </a:r>
            <a:r>
              <a:rPr lang="en-US" dirty="0"/>
              <a:t> [other than </a:t>
            </a:r>
            <a:r>
              <a:rPr lang="en-US" dirty="0" err="1"/>
              <a:t>psuedomonas</a:t>
            </a:r>
            <a:r>
              <a:rPr lang="en-US" dirty="0"/>
              <a:t> / </a:t>
            </a:r>
            <a:r>
              <a:rPr lang="en-US" dirty="0" err="1"/>
              <a:t>serratia</a:t>
            </a:r>
            <a:r>
              <a:rPr lang="en-US" dirty="0"/>
              <a:t>], </a:t>
            </a:r>
            <a:r>
              <a:rPr lang="en-US" dirty="0" err="1"/>
              <a:t>pnuemococcal</a:t>
            </a:r>
            <a:r>
              <a:rPr lang="en-US" dirty="0"/>
              <a:t> bacteremia , transient bacteremia due to organisms that do not commonly cause endocarditis</a:t>
            </a:r>
          </a:p>
          <a:p>
            <a:endParaRPr lang="en-US" dirty="0"/>
          </a:p>
          <a:p>
            <a:r>
              <a:rPr lang="en-US" dirty="0"/>
              <a:t>Presence of superficial cellulitis or stitch </a:t>
            </a:r>
            <a:r>
              <a:rPr lang="en-US" dirty="0" err="1"/>
              <a:t>abcess</a:t>
            </a:r>
            <a:r>
              <a:rPr lang="en-US" dirty="0"/>
              <a:t> at the incision site typically shortly after implant or generator replacement</a:t>
            </a:r>
          </a:p>
        </p:txBody>
      </p:sp>
    </p:spTree>
    <p:extLst>
      <p:ext uri="{BB962C8B-B14F-4D97-AF65-F5344CB8AC3E}">
        <p14:creationId xmlns:p14="http://schemas.microsoft.com/office/powerpoint/2010/main" val="222943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C9078-D881-A0F2-57FD-5100FE68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280987"/>
            <a:ext cx="10772775" cy="6296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B56454-9FE9-FF31-8A58-EB44124B6E0C}"/>
                  </a:ext>
                </a:extLst>
              </p14:cNvPr>
              <p14:cNvContentPartPr/>
              <p14:nvPr/>
            </p14:nvContentPartPr>
            <p14:xfrm>
              <a:off x="3559543" y="2491440"/>
              <a:ext cx="2814840" cy="35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B56454-9FE9-FF31-8A58-EB44124B6E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5903" y="2383440"/>
                <a:ext cx="29224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ADABC9-373C-64AD-2CBF-7E4564A021AE}"/>
                  </a:ext>
                </a:extLst>
              </p14:cNvPr>
              <p14:cNvContentPartPr/>
              <p14:nvPr/>
            </p14:nvContentPartPr>
            <p14:xfrm>
              <a:off x="1197223" y="2764680"/>
              <a:ext cx="3722040" cy="55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ADABC9-373C-64AD-2CBF-7E4564A021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3223" y="2657040"/>
                <a:ext cx="382968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1554E04-8162-F5A1-7FA3-29922C6FC9CC}"/>
                  </a:ext>
                </a:extLst>
              </p14:cNvPr>
              <p14:cNvContentPartPr/>
              <p14:nvPr/>
            </p14:nvContentPartPr>
            <p14:xfrm>
              <a:off x="4963543" y="3309000"/>
              <a:ext cx="892440" cy="55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1554E04-8162-F5A1-7FA3-29922C6FC9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9903" y="3201360"/>
                <a:ext cx="100008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87CFF19-212D-51A7-8A48-A4B53CB4A58D}"/>
                  </a:ext>
                </a:extLst>
              </p14:cNvPr>
              <p14:cNvContentPartPr/>
              <p14:nvPr/>
            </p14:nvContentPartPr>
            <p14:xfrm>
              <a:off x="1208383" y="3559560"/>
              <a:ext cx="2230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87CFF19-212D-51A7-8A48-A4B53CB4A5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4383" y="3451920"/>
                <a:ext cx="2338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A475C6-5E00-F988-A34B-DD1383755911}"/>
                  </a:ext>
                </a:extLst>
              </p14:cNvPr>
              <p14:cNvContentPartPr/>
              <p14:nvPr/>
            </p14:nvContentPartPr>
            <p14:xfrm>
              <a:off x="2514103" y="4919280"/>
              <a:ext cx="3223800" cy="89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A475C6-5E00-F988-A34B-DD13837559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60463" y="4811280"/>
                <a:ext cx="3331440" cy="30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051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CAA0F-E9C6-EC97-3DA0-588BBCBA6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252412"/>
            <a:ext cx="10715625" cy="6353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4309FD-F68A-9C85-1849-49D54594FA66}"/>
                  </a:ext>
                </a:extLst>
              </p14:cNvPr>
              <p14:cNvContentPartPr/>
              <p14:nvPr/>
            </p14:nvContentPartPr>
            <p14:xfrm>
              <a:off x="1077343" y="1609800"/>
              <a:ext cx="2372400" cy="7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4309FD-F68A-9C85-1849-49D54594FA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3703" y="1502160"/>
                <a:ext cx="248004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CC0004-A7D8-5DB7-54AA-DCF55B6EB334}"/>
                  </a:ext>
                </a:extLst>
              </p14:cNvPr>
              <p14:cNvContentPartPr/>
              <p14:nvPr/>
            </p14:nvContentPartPr>
            <p14:xfrm>
              <a:off x="1066903" y="4713360"/>
              <a:ext cx="1686240" cy="5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CC0004-A7D8-5DB7-54AA-DCF55B6EB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2903" y="4605360"/>
                <a:ext cx="179388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0B338E-1618-9E22-4805-D67F77C1F44C}"/>
                  </a:ext>
                </a:extLst>
              </p14:cNvPr>
              <p14:cNvContentPartPr/>
              <p14:nvPr/>
            </p14:nvContentPartPr>
            <p14:xfrm>
              <a:off x="2786263" y="5496360"/>
              <a:ext cx="2853720" cy="34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0B338E-1618-9E22-4805-D67F77C1F4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2623" y="5388360"/>
                <a:ext cx="2961360" cy="25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2222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28FB-37D2-AB6C-7020-F5CB75B5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RE IMPLANTATION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86189-87AF-B797-DA07-1E25D3AB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959430"/>
            <a:ext cx="11029616" cy="37589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058F70-459D-DB21-D313-15402C11922D}"/>
                  </a:ext>
                </a:extLst>
              </p14:cNvPr>
              <p14:cNvContentPartPr/>
              <p14:nvPr/>
            </p14:nvContentPartPr>
            <p14:xfrm>
              <a:off x="1621663" y="5479440"/>
              <a:ext cx="1712520" cy="1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058F70-459D-DB21-D313-15402C1192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8023" y="5371800"/>
                <a:ext cx="18201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9631893-A9EE-77B6-1E67-E40152A8ACFD}"/>
                  </a:ext>
                </a:extLst>
              </p14:cNvPr>
              <p14:cNvContentPartPr/>
              <p14:nvPr/>
            </p14:nvContentPartPr>
            <p14:xfrm>
              <a:off x="5377183" y="545352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9631893-A9EE-77B6-1E67-E40152A8AC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3183" y="53458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4288A64-A8DD-569D-CA13-0BCC6028A77E}"/>
                  </a:ext>
                </a:extLst>
              </p14:cNvPr>
              <p14:cNvContentPartPr/>
              <p14:nvPr/>
            </p14:nvContentPartPr>
            <p14:xfrm>
              <a:off x="4463143" y="5433000"/>
              <a:ext cx="2548440" cy="53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4288A64-A8DD-569D-CA13-0BCC6028A7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9143" y="5325000"/>
                <a:ext cx="26560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ADFBF55-E3EF-CBA9-16B2-9CF7D0972294}"/>
                  </a:ext>
                </a:extLst>
              </p14:cNvPr>
              <p14:cNvContentPartPr/>
              <p14:nvPr/>
            </p14:nvContentPartPr>
            <p14:xfrm>
              <a:off x="9426823" y="5416080"/>
              <a:ext cx="1736280" cy="92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ADFBF55-E3EF-CBA9-16B2-9CF7D097229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73183" y="5308080"/>
                <a:ext cx="184392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1C07096-8D0E-76A7-209F-6FEE74CFD490}"/>
                  </a:ext>
                </a:extLst>
              </p14:cNvPr>
              <p14:cNvContentPartPr/>
              <p14:nvPr/>
            </p14:nvContentPartPr>
            <p14:xfrm>
              <a:off x="5105023" y="3134400"/>
              <a:ext cx="2895120" cy="87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1C07096-8D0E-76A7-209F-6FEE74CFD4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51023" y="3026760"/>
                <a:ext cx="30027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C0D1043-2AB4-E836-0062-C2F9924D373A}"/>
                  </a:ext>
                </a:extLst>
              </p14:cNvPr>
              <p14:cNvContentPartPr/>
              <p14:nvPr/>
            </p14:nvContentPartPr>
            <p14:xfrm>
              <a:off x="4909183" y="3341400"/>
              <a:ext cx="3275640" cy="66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C0D1043-2AB4-E836-0062-C2F9924D373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55543" y="3233400"/>
                <a:ext cx="3383280" cy="28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9584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93154-2104-F258-8D14-BB963E15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2862"/>
            <a:ext cx="101727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71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FD949-6021-1C00-3241-57005760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D9D56-AC1B-C011-C5AD-4079CE70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4BC5-60F8-28A9-25F7-3274F408C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A number of risk factors and comorbid </a:t>
            </a:r>
            <a:r>
              <a:rPr lang="en-US" dirty="0" err="1"/>
              <a:t>conditons</a:t>
            </a:r>
            <a:r>
              <a:rPr lang="en-US" dirty="0"/>
              <a:t> have been associated with CIED infections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Most clearly  identified :  recent manipulation of the device</a:t>
            </a:r>
          </a:p>
          <a:p>
            <a:endParaRPr lang="en-US" dirty="0"/>
          </a:p>
          <a:p>
            <a:r>
              <a:rPr lang="en-US" dirty="0"/>
              <a:t> R/F  :  Number of prior procedures , lack of Antibiotic prophylaxis  at the time of implantation , immunocompromised state, renal dysfunction  </a:t>
            </a:r>
            <a:r>
              <a:rPr lang="en-US" dirty="0" err="1"/>
              <a:t>postprocedure</a:t>
            </a:r>
            <a:r>
              <a:rPr lang="en-US" dirty="0"/>
              <a:t> hematoma. </a:t>
            </a:r>
          </a:p>
          <a:p>
            <a:endParaRPr lang="en-US" dirty="0"/>
          </a:p>
          <a:p>
            <a:r>
              <a:rPr lang="en-US" dirty="0"/>
              <a:t>SYSTEMATIC REVIEW   :  3 MAJOR CATEGORIES OF RISK FACTOR</a:t>
            </a:r>
          </a:p>
        </p:txBody>
      </p:sp>
    </p:spTree>
    <p:extLst>
      <p:ext uri="{BB962C8B-B14F-4D97-AF65-F5344CB8AC3E}">
        <p14:creationId xmlns:p14="http://schemas.microsoft.com/office/powerpoint/2010/main" val="403864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E9EC7-95C3-F5EE-D070-50F739E1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11734800" cy="6226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3426E3-D2FB-8214-C80A-ECB23C4D3F60}"/>
                  </a:ext>
                </a:extLst>
              </p14:cNvPr>
              <p14:cNvContentPartPr/>
              <p14:nvPr/>
            </p14:nvContentPartPr>
            <p14:xfrm>
              <a:off x="9644623" y="5539920"/>
              <a:ext cx="1239120" cy="56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3426E3-D2FB-8214-C80A-ECB23C4D3F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0983" y="5431920"/>
                <a:ext cx="134676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D4E13E-87B0-E577-AB3A-2209E64E4782}"/>
                  </a:ext>
                </a:extLst>
              </p14:cNvPr>
              <p14:cNvContentPartPr/>
              <p14:nvPr/>
            </p14:nvContentPartPr>
            <p14:xfrm>
              <a:off x="6988543" y="1664880"/>
              <a:ext cx="754560" cy="39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D4E13E-87B0-E577-AB3A-2209E64E47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34543" y="1557240"/>
                <a:ext cx="8622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841DCF-C04C-1C18-6914-9D0675FBDE1A}"/>
                  </a:ext>
                </a:extLst>
              </p14:cNvPr>
              <p14:cNvContentPartPr/>
              <p14:nvPr/>
            </p14:nvContentPartPr>
            <p14:xfrm>
              <a:off x="827503" y="5562240"/>
              <a:ext cx="16862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841DCF-C04C-1C18-6914-9D0675FBDE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3503" y="5454240"/>
                <a:ext cx="1793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B26F10-D34E-1875-2236-1684489816BA}"/>
                  </a:ext>
                </a:extLst>
              </p14:cNvPr>
              <p14:cNvContentPartPr/>
              <p14:nvPr/>
            </p14:nvContentPartPr>
            <p14:xfrm>
              <a:off x="805183" y="4451280"/>
              <a:ext cx="99072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B26F10-D34E-1875-2236-1684489816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1543" y="4343640"/>
                <a:ext cx="109836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6E11F04-13FD-324C-FF84-918D4207C6C6}"/>
                  </a:ext>
                </a:extLst>
              </p14:cNvPr>
              <p14:cNvContentPartPr/>
              <p14:nvPr/>
            </p14:nvContentPartPr>
            <p14:xfrm>
              <a:off x="816343" y="1686840"/>
              <a:ext cx="586800" cy="3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6E11F04-13FD-324C-FF84-918D4207C6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2343" y="1578840"/>
                <a:ext cx="6944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EFB482-065B-2533-B3AB-7B05A25D505F}"/>
                  </a:ext>
                </a:extLst>
              </p14:cNvPr>
              <p14:cNvContentPartPr/>
              <p14:nvPr/>
            </p14:nvContentPartPr>
            <p14:xfrm>
              <a:off x="849103" y="5160120"/>
              <a:ext cx="2676960" cy="9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1EFB482-065B-2533-B3AB-7B05A25D50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5103" y="5052480"/>
                <a:ext cx="278460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DB84B6-2041-CFAB-053C-8199C5952303}"/>
                  </a:ext>
                </a:extLst>
              </p14:cNvPr>
              <p14:cNvContentPartPr/>
              <p14:nvPr/>
            </p14:nvContentPartPr>
            <p14:xfrm>
              <a:off x="7042903" y="5126640"/>
              <a:ext cx="658080" cy="12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DB84B6-2041-CFAB-053C-8199C595230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88903" y="5019000"/>
                <a:ext cx="76572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02FCE7-9602-BFC2-52D9-82124C46C381}"/>
                  </a:ext>
                </a:extLst>
              </p14:cNvPr>
              <p14:cNvContentPartPr/>
              <p14:nvPr/>
            </p14:nvContentPartPr>
            <p14:xfrm>
              <a:off x="7031743" y="4429320"/>
              <a:ext cx="674280" cy="12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02FCE7-9602-BFC2-52D9-82124C46C3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77743" y="4321680"/>
                <a:ext cx="7819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3B4B4A4-D985-E4A8-58A6-CC873E1C310F}"/>
                  </a:ext>
                </a:extLst>
              </p14:cNvPr>
              <p14:cNvContentPartPr/>
              <p14:nvPr/>
            </p14:nvContentPartPr>
            <p14:xfrm>
              <a:off x="837943" y="3285960"/>
              <a:ext cx="1284480" cy="77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3B4B4A4-D985-E4A8-58A6-CC873E1C310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3943" y="3177960"/>
                <a:ext cx="139212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18E314-2C10-848A-BA9A-B0A53EB8C7B4}"/>
                  </a:ext>
                </a:extLst>
              </p14:cNvPr>
              <p14:cNvContentPartPr/>
              <p14:nvPr/>
            </p14:nvContentPartPr>
            <p14:xfrm>
              <a:off x="6934183" y="3265440"/>
              <a:ext cx="891720" cy="142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18E314-2C10-848A-BA9A-B0A53EB8C7B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80543" y="3157440"/>
                <a:ext cx="999360" cy="35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803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BE45-FBD7-384B-CB94-0B7423CE2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17396"/>
            <a:ext cx="11029616" cy="1013800"/>
          </a:xfrm>
        </p:spPr>
        <p:txBody>
          <a:bodyPr/>
          <a:lstStyle/>
          <a:p>
            <a:r>
              <a:rPr lang="en-US" dirty="0"/>
              <a:t>MICROBIOLOGY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438909-6AEA-F301-DC54-79623D681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10950408" cy="43219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STAPHYLOCOCCUS</a:t>
            </a:r>
          </a:p>
          <a:p>
            <a:endParaRPr lang="en-US" dirty="0"/>
          </a:p>
          <a:p>
            <a:r>
              <a:rPr lang="en-US" dirty="0"/>
              <a:t>STREPTOCOCCUS ENTEROCOCCUS </a:t>
            </a:r>
          </a:p>
          <a:p>
            <a:endParaRPr lang="en-US" dirty="0"/>
          </a:p>
          <a:p>
            <a:r>
              <a:rPr lang="en-US" dirty="0"/>
              <a:t>CORYNEBACTERIUM CUTIBACTERIUM  </a:t>
            </a:r>
          </a:p>
          <a:p>
            <a:endParaRPr lang="en-US" dirty="0"/>
          </a:p>
          <a:p>
            <a:r>
              <a:rPr lang="en-US" dirty="0"/>
              <a:t>GRAM NEGATIVE BACTERIA</a:t>
            </a:r>
          </a:p>
          <a:p>
            <a:endParaRPr lang="en-US" dirty="0"/>
          </a:p>
          <a:p>
            <a:r>
              <a:rPr lang="en-US" dirty="0"/>
              <a:t>CANDIDIASIS</a:t>
            </a:r>
          </a:p>
        </p:txBody>
      </p:sp>
    </p:spTree>
    <p:extLst>
      <p:ext uri="{BB962C8B-B14F-4D97-AF65-F5344CB8AC3E}">
        <p14:creationId xmlns:p14="http://schemas.microsoft.com/office/powerpoint/2010/main" val="255835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3FA29-1DDA-820B-6DAF-17AB0F3EC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816430"/>
            <a:ext cx="11029615" cy="5042370"/>
          </a:xfrm>
        </p:spPr>
        <p:txBody>
          <a:bodyPr anchor="t"/>
          <a:lstStyle/>
          <a:p>
            <a:r>
              <a:rPr lang="en-US" dirty="0"/>
              <a:t> 600 </a:t>
            </a:r>
            <a:r>
              <a:rPr lang="en-US" dirty="0" err="1"/>
              <a:t>cied</a:t>
            </a:r>
            <a:r>
              <a:rPr lang="en-US" dirty="0"/>
              <a:t> infections  :  only 5%  :  gram negative infection  </a:t>
            </a:r>
            <a:r>
              <a:rPr lang="en-US" dirty="0">
                <a:sym typeface="Wingdings" panose="05000000000000000000" pitchFamily="2" charset="2"/>
              </a:rPr>
              <a:t> predominantly pocket infection     </a:t>
            </a:r>
            <a:r>
              <a:rPr lang="en-US" dirty="0" err="1">
                <a:sym typeface="Wingdings" panose="05000000000000000000" pitchFamily="2" charset="2"/>
              </a:rPr>
              <a:t>psuedomonas</a:t>
            </a:r>
            <a:r>
              <a:rPr lang="en-US" dirty="0">
                <a:sym typeface="Wingdings" panose="05000000000000000000" pitchFamily="2" charset="2"/>
              </a:rPr>
              <a:t> &amp; </a:t>
            </a:r>
            <a:r>
              <a:rPr lang="en-US" dirty="0" err="1">
                <a:sym typeface="Wingdings" panose="05000000000000000000" pitchFamily="2" charset="2"/>
              </a:rPr>
              <a:t>serratia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Another study :  412 </a:t>
            </a:r>
            <a:r>
              <a:rPr lang="en-US" dirty="0" err="1">
                <a:sym typeface="Wingdings" panose="05000000000000000000" pitchFamily="2" charset="2"/>
              </a:rPr>
              <a:t>cied</a:t>
            </a:r>
            <a:r>
              <a:rPr lang="en-US" dirty="0">
                <a:sym typeface="Wingdings" panose="05000000000000000000" pitchFamily="2" charset="2"/>
              </a:rPr>
              <a:t> infections  :  mc organism isolated : staphylococcus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Four studies  : pacemaker endocarditis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CFDE9EF-9C19-A5B1-F1EC-340405CB0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28164"/>
              </p:ext>
            </p:extLst>
          </p:nvPr>
        </p:nvGraphicFramePr>
        <p:xfrm>
          <a:off x="1469570" y="4040160"/>
          <a:ext cx="8567058" cy="18186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534168">
                  <a:extLst>
                    <a:ext uri="{9D8B030D-6E8A-4147-A177-3AD203B41FA5}">
                      <a16:colId xmlns:a16="http://schemas.microsoft.com/office/drawing/2014/main" val="3419446258"/>
                    </a:ext>
                  </a:extLst>
                </a:gridCol>
                <a:gridCol w="3032890">
                  <a:extLst>
                    <a:ext uri="{9D8B030D-6E8A-4147-A177-3AD203B41FA5}">
                      <a16:colId xmlns:a16="http://schemas.microsoft.com/office/drawing/2014/main" val="262342958"/>
                    </a:ext>
                  </a:extLst>
                </a:gridCol>
              </a:tblGrid>
              <a:tr h="454660">
                <a:tc>
                  <a:txBody>
                    <a:bodyPr/>
                    <a:lstStyle/>
                    <a:p>
                      <a:r>
                        <a:rPr lang="en-US" dirty="0"/>
                        <a:t>COAGULASE NEGATIVE STAPHYLOCOCCUS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98344"/>
                  </a:ext>
                </a:extLst>
              </a:tr>
              <a:tr h="454660">
                <a:tc>
                  <a:txBody>
                    <a:bodyPr/>
                    <a:lstStyle/>
                    <a:p>
                      <a:r>
                        <a:rPr lang="en-US" dirty="0"/>
                        <a:t>STAPHYLOCOCCUS AUREUS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16042"/>
                  </a:ext>
                </a:extLst>
              </a:tr>
              <a:tr h="454660">
                <a:tc>
                  <a:txBody>
                    <a:bodyPr/>
                    <a:lstStyle/>
                    <a:p>
                      <a:r>
                        <a:rPr lang="en-US" dirty="0"/>
                        <a:t>POLYMYCROBIAL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930512"/>
                  </a:ext>
                </a:extLst>
              </a:tr>
              <a:tr h="454660">
                <a:tc>
                  <a:txBody>
                    <a:bodyPr/>
                    <a:lstStyle/>
                    <a:p>
                      <a:r>
                        <a:rPr lang="en-US" dirty="0"/>
                        <a:t>CULTURE 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33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79624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1817</TotalTime>
  <Words>2851</Words>
  <Application>Microsoft Office PowerPoint</Application>
  <PresentationFormat>Widescreen</PresentationFormat>
  <Paragraphs>453</Paragraphs>
  <Slides>55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Gill Sans MT</vt:lpstr>
      <vt:lpstr>Wingdings</vt:lpstr>
      <vt:lpstr>Gallery</vt:lpstr>
      <vt:lpstr>Cied infections</vt:lpstr>
      <vt:lpstr>REFERENCES</vt:lpstr>
      <vt:lpstr>CIED INFECTIONS</vt:lpstr>
      <vt:lpstr>PowerPoint Presentation</vt:lpstr>
      <vt:lpstr>PowerPoint Presentation</vt:lpstr>
      <vt:lpstr>RISK FACTORS</vt:lpstr>
      <vt:lpstr>PowerPoint Presentation</vt:lpstr>
      <vt:lpstr>MICROBIOLOGY</vt:lpstr>
      <vt:lpstr>PowerPoint Presentation</vt:lpstr>
      <vt:lpstr>PowerPoint Presentation</vt:lpstr>
      <vt:lpstr>S. AUREUS BACTEREMIA : </vt:lpstr>
      <vt:lpstr>PowerPoint Presentation</vt:lpstr>
      <vt:lpstr>FUNGEMIA</vt:lpstr>
      <vt:lpstr> FORMS OF INFECTIONS </vt:lpstr>
      <vt:lpstr>CIED POCKET INFECTION</vt:lpstr>
      <vt:lpstr>CIED POCKET INFECTION</vt:lpstr>
      <vt:lpstr>CIED POCKET INFECTION    DIFFERENTIALS  </vt:lpstr>
      <vt:lpstr>PowerPoint Presentation</vt:lpstr>
      <vt:lpstr>PowerPoint Presentation</vt:lpstr>
      <vt:lpstr>PowerPoint Presentation</vt:lpstr>
      <vt:lpstr>CIED POCKET INFECTIONS </vt:lpstr>
      <vt:lpstr>PowerPoint Presentation</vt:lpstr>
      <vt:lpstr>CIED SYSTEMIC INFECTION</vt:lpstr>
      <vt:lpstr>PowerPoint Presentation</vt:lpstr>
      <vt:lpstr>CIED SYSTEMIC INFECTION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</vt:lpstr>
      <vt:lpstr>PowerPoint Presentation</vt:lpstr>
      <vt:lpstr>PowerPoint Presentation</vt:lpstr>
      <vt:lpstr>PRE PROCEDURE ANTIBIOTIC THERAPY</vt:lpstr>
      <vt:lpstr>PERI PROCEDURAL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PROCEDURE MEASURES</vt:lpstr>
      <vt:lpstr>CIED DEVICE AND LEAD REMOVAL</vt:lpstr>
      <vt:lpstr>PowerPoint Presentation</vt:lpstr>
      <vt:lpstr>RETENTION CRITERIA</vt:lpstr>
      <vt:lpstr>PowerPoint Presentation</vt:lpstr>
      <vt:lpstr>PowerPoint Presentation</vt:lpstr>
      <vt:lpstr>DEVICE RE IMPLANTATION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Shibla Shahan</dc:creator>
  <cp:lastModifiedBy>Shibla Shahan</cp:lastModifiedBy>
  <cp:revision>163</cp:revision>
  <dcterms:created xsi:type="dcterms:W3CDTF">2023-09-14T11:46:42Z</dcterms:created>
  <dcterms:modified xsi:type="dcterms:W3CDTF">2024-03-31T14:10:44Z</dcterms:modified>
</cp:coreProperties>
</file>